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 id="258" r:id="rId3"/>
    <p:sldId id="259" r:id="rId4"/>
    <p:sldId id="260" r:id="rId5"/>
    <p:sldId id="261" r:id="rId6"/>
    <p:sldId id="265" r:id="rId7"/>
    <p:sldId id="268" r:id="rId8"/>
    <p:sldId id="266" r:id="rId9"/>
    <p:sldId id="262" r:id="rId10"/>
    <p:sldId id="263" r:id="rId11"/>
    <p:sldId id="264" r:id="rId12"/>
    <p:sldId id="269" r:id="rId13"/>
    <p:sldId id="270" r:id="rId14"/>
    <p:sldId id="277" r:id="rId15"/>
    <p:sldId id="273" r:id="rId16"/>
    <p:sldId id="284" r:id="rId17"/>
    <p:sldId id="276" r:id="rId18"/>
    <p:sldId id="271" r:id="rId19"/>
    <p:sldId id="278" r:id="rId20"/>
    <p:sldId id="280" r:id="rId21"/>
    <p:sldId id="282" r:id="rId22"/>
    <p:sldId id="272" r:id="rId23"/>
    <p:sldId id="279" r:id="rId24"/>
    <p:sldId id="281" r:id="rId25"/>
    <p:sldId id="285" r:id="rId26"/>
    <p:sldId id="286" r:id="rId27"/>
    <p:sldId id="287" r:id="rId28"/>
    <p:sldId id="288"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1:25.22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58,'60'1,"-21"0,0-1,0-2,76-14,-73 9,0 2,1 2,0 2,55 4,4 0,-65-3,-1 1,-1-1,1-2,59-12,-52 7,1 2,0 2,0 2,49 4,10 0,1370-3,-1453 1,-1 1,33 8,35 3,550-12,-309-3,-309 3,0 1,34 8,-33-5,1-1,25 1,31-4,-30-2,0 3,62 10,-73-7,1-2,67-2,22 1,-56 10,-51-8,0 0,26 1,-28-5,12 0,0 2,0 1,30 7,-16-3,1-2,0-2,-1-2,52-4,7 0,2159 3,-2232-2,56-9,-55 5,54-2,-22 8,-27 2,0-3,0-1,62-11,-53 6,0 2,0 2,0 2,49 4,10 0,-22-2,91-3,-104-10,-49 8,0 0,27 0,157 4,-181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2:23.75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2,'115'-2,"127"5,-174 9,-50-7,1-2,28 3,102 6,33 1,-155-14,0 2,0 1,0 1,27 7,-24-5,0-1,0-2,0-1,42-3,56 3,-59 11,-50-8,0 0,26 0,143-6,81 5,-141 22,-78-15,-23-5,1 0,44 1,79-9,131 6,-198 8,-52-5,55 2,1298-8,-636-1,-730 0,0-1,34-8,33-3,365 12,-216 3,-216-3,1-1,32-8,34-3,264 12,-166 3,-165-3,0-1,34-8,-33 5,1 1,24-1,644 3,-335 5,2643-3,-2979 1,1 1,35 8,-34-5,0-2,26 2,643-3,-336-4,-24 2,-307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2:26.36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1 205,'14'-1,"1"-1,-1 0,24-7,5-2,139-17,-55 3,-74 16,-26 3,0 2,43-2,-50 4,0 0,31-7,36-4,-23 12,-18 1,-1-2,55-9,-38 3,1 3,124 5,-68 3,-20-1,106-5,-136-9,-51 7,1 2,28-3,-17 6,-1-2,49-10,-11 3,-47 7</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2:28.68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32,'36'0,"0"1,1-2,0-1,57-11,-50 6,0 2,1 1,-1 3,47 5,12-1,3858-3,-3939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2:51.03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55,'18'-1,"1"-1,35-8,-35 6,1 0,27-1,-43 5,44-2,80-11,-61 5,1 3,126 6,-66 1,1929-2,-2037 1,-1 1,33 8,35 3,21-13,-56-1,0 2,92 14,-84-7,0-3,1-2,70-6,-12 0,-12 1,117 5,-140 9,-52-7,55 3,395-9,-453 3,57 10,-56-7,54 3,-57-8,20 0,0 2,61 10,-66-6,1-3,0-1,46-4,74 4,-95 10,-49-7,-1-2,30 3,72-6,-64-2,0 3,93 14,-87-7,0-3,1-2,63-6,-7 0,13 0,142 7,-206 8,-50-7,1-2,28 2,-28-4,11-1,0 2,54 10,-39-5,0-2,0-2,89-6,-32 1,-20 3,116 17,-122-11,152-6,-101-3,635 2,-742-1,-1-1,33-8,34-3,-48 13,-8-1,0 0,-1-2,33-6,-18 2,0 2,1 2,0 1,46 6,11-1,1726-3,-1806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2:53.78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53,'34'0,"20"1,-1-3,87-13,-95 9,0 2,0 2,57 4,67-3,-84-11,-53 7,54-3,1515 9,-1571 0,54 11,-53-7,52 3,1365-9,-1429 2,-1 1,36 8,-34-5,0-2,26 2,147-7,72 4,-180 10,-53-6,54 2,91-9,-155 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2:55.74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29,'10'-1,"1"0,-1-1,1 0,12-4,38-7,374 10,-223 5,259-2,-442 2,58 10,-57-7,55 3,111 9,-114-8,-9 3,-49-7,1-2,31 2,2018-4,-972-3,-1083 3,1 1,32 8,34 3,73-15,64 4,-139 10,-52-7,55 3,1315-7,-645-3,-735 1,0-1,28-7,17-2,-39 9</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3:03.60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1,'1322'0,"-1303"1,0 1,34 8,-33-5,1-2,25 3,6-6,-21 0,-1 1,1 1,38 9,109 15,-142-20,1-2,0-1,1-2,46-4,-31 0,58 5,-43 10,-49-7,1-2,25 2,102-6,62 2,-141 12,-49-9,-1 0,29 1,154-7,81 4,-214 10,-49-7,1-2,25 2,93-6,55 2,-108 12,-55-8,58 4,1045-9,-513-1,-591-1,57-10,-57 7,56-3,398 9,-464-2,0-1,34-8,32-3,401 12,-235 3,-222-4,57-10,-56 7,54-3,-80 8,43 0,0-2,58-10,-60 6,-1 2,56 1,-57 4,1-3,61-10,-45 4,1 3,-1 2,72 6,-13 0,1303-3,-1393 1,57 11,-56-6,54 2,424-9,-488 2,-1 1,33 8,34 2,603-10,-336-4,-332 2</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3:05.84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0,'37'2,"55"9,26 2,7-15,62 4,-119 10,-49-7,-1-2,29 3,112-8,63 4,-153 10,-50-8,0 0,27 1,39-5,-49-2,0 3,0 1,61 11,-54-6,1-2,0-2,0-2,49-4,10 0,684 3,-758 1,57 11,-57-6,56 2,963-8,-471-1,-557 2,-1 1,33 8,34 2,350-11,-211-2,-203 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3:09.17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1,'4777'0,"-4758"1,-1 1,36 8,-34-6,0 0,26 1,102-7,60 4,-140 10,-49-7,0-2,27 2,84 8,-83-7,56 1,2284-8,-2365 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3:12.90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0 100,'19'-1,"-1"-1,36-8,-34 5,0 1,26-1,-16 4,-1-1,51-10,-34 6,-1 1,1 2,86 5,-30 1,813-3,-885-2,55-9,-55 6,53-3,1438 7,-705 3,-797-1,1 1,32 8,34 2,636-10,-351-4,1509 2,-1861-1,1-1,32-8,34-3,71 15,67-4,-142-17,-64 15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1:28.18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1 109,'687'0,"-669"-2,1 1,35-10,-34 7,0 0,26-1,7 4,-23 2,1-2,-1-2,40-7,-42 5,1 1,0 2,0 1,31 3,59-3,-50-12,-51 9,0 1,29-3,30 6,-44 1,1-2,-1-1,55-10,-44 5,-1 2,1 2,1 1,48 6,9-1,431-3,-512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1:33.97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1,'29'1,"0"1,39 9,-37-5,16-1,0-2,86-5,43 2,-91 12,-53-6,54 1,956-8,-1023 0,0-1,34-7,33-4,40 13,-104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1:48.00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12519 0,'-19'1,"0"1,-34 8,33-5,-1-2,-24 2,8-4,8-1,0 1,0 1,-37 9,46-6,-15 4,1-1,-1-2,-58 2,73-6,0 0,-32 7,-35 4,-263-13,166-1,165 2,0 1,-34 8,-33 3,-60-15,-63 4,140 10,51-7,0-2,-30 3,10-6,8 0,0 2,0 1,-30 6,15-2,1-2,-1-2,0-2,-45-4,-12 0,-609 3,692 1,0 1,-34 8,33-5,-1-2,-25 2,-490-3,259-4,258 3,-1 1,-32 8,-34 2,-637-10,353-4,-773 2,1124 1,-1 1,-32 8,-34 2,-637-10,353-4,-290 2,640-1,1-1,-33-8,-34-3,-366 12,217 3,216-3,-1-1,-32-8,-34-3,-71 15,-67-4,156-10,49 7,1 2,-30-3,-99 8,-61-4,140-10,49 8,-1 0,-25-1,-124 7,-70-4,155-10,53 6,-57-2,-13 10,-76-4,108-10,50 8,0 1,-27-2,-90 6,-58-3,126-10,49 8,1 0,-29-1,-19 4,35 2,-1-2,1-1,-49-10,14 3,46 8</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1:53.22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0,'916'0,"-898"1,1 1,35 9,-34-7,0 0,26 1,643-3,-336-5,-74 3,-258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1:56.32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1,'26'1,"0"2,0 1,48 14,-49-11,1-1,-1-1,53 3,-53-7,0 2,26 5,-25-3,50 2,-55-5,-1 0,30 7,37 4,32 0,-80-8,57 2,794-8,-871 3,1-1,32 9,34 3,552-11,-311-5,-305 3</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2:11.50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27,'1373'0,"-1342"-2,53-9,-53 6,52-3,1492 9,-1556 0,1 1,32 8,34 2,33 1,-82-7,61 2,-74-8,1 1,-1 1,41 9,-35-6,1-1,0-2,0-1,34-3,66 2,-62 13,-51-9,1 0,28 1,62 8,-75-8,52 3,-57-9,-1 2,1 1,47 10,-33-5,0-2,-1-1,1-3,55-5,4 1,2184 3,-2267-1,0-1,34-8,-33 6,1 0,24-1,289 4,-159 3,-155-4,-1 0,33-7,34-4,450 12,-258 3,-260-3,1-1,35-9,-34 7,0 0,26-1,422 4,-224 3,-225-3,0-1,34-8,33-3,636 11,-351 5,2042-3,-2395-1,1-1,35-8,-34 5,0 1,26-1,72-7,-78 6,56-1,351 8,-421-1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2:15.24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0 261,'9'0,"0"-2,0 1,-1-1,1-1,0 1,-1-1,15-8,-13 6,0 0,1 1,-1 1,20-5,121-19,-24 1,-25 3,-76 15,1 2,0 0,45-2,116-17,-134 25,-23 1,-1-2,1-1,53-11,-55 8,-1 1,2 1,49 2,-49 2,0-2,0-1,43-8,79-17,-108 21,0 1,1 2,-1 1,47 6,13-1,2-5,118 5,-123 16,-80-15</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3:02:18.27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0 105,'35'-2,"0"-2,0-1,37-10,31-6,-51 16,87 3,-92 3,0-2,75-11,-60 4,1 2,125 7,-69 2,1608-3,-1708-1,-1-1,36-8,-34 5,0 1,26-1,643 3,-336 5,54-3,-389 1,1 1,35 8,-34-5,0-2,26 2,456-3,-242-4,-250 2,-1 0,1 2,-1-1,19 6,-12-2</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9738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44405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799557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61653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54571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0785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84151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46003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48173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905590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r>
              <a:rPr lang="en-US"/>
              <a:t>Click icon to add picture</a:t>
            </a:r>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38003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7/15/2023</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08542554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customXml" Target="../ink/ink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8" Type="http://schemas.openxmlformats.org/officeDocument/2006/relationships/customXml" Target="../ink/ink6.xml"/><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customXml" Target="../ink/ink5.xml"/><Relationship Id="rId5" Type="http://schemas.openxmlformats.org/officeDocument/2006/relationships/image" Target="../media/image9.png"/><Relationship Id="rId4" Type="http://schemas.openxmlformats.org/officeDocument/2006/relationships/customXml" Target="../ink/ink4.xml"/><Relationship Id="rId9"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customXml" Target="../ink/ink9.xml"/><Relationship Id="rId3" Type="http://schemas.openxmlformats.org/officeDocument/2006/relationships/image" Target="../media/image19.png"/><Relationship Id="rId7"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customXml" Target="../ink/ink8.xml"/><Relationship Id="rId5" Type="http://schemas.openxmlformats.org/officeDocument/2006/relationships/image" Target="../media/image20.png"/><Relationship Id="rId4" Type="http://schemas.openxmlformats.org/officeDocument/2006/relationships/customXml" Target="../ink/ink7.xml"/><Relationship Id="rId9"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customXml" Target="../ink/ink10.xml"/><Relationship Id="rId7" Type="http://schemas.openxmlformats.org/officeDocument/2006/relationships/customXml" Target="../ink/ink12.xml"/><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customXml" Target="../ink/ink11.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customXml" Target="../ink/ink13.xml"/><Relationship Id="rId7" Type="http://schemas.openxmlformats.org/officeDocument/2006/relationships/customXml" Target="../ink/ink15.xml"/><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customXml" Target="../ink/ink14.xml"/><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customXml" Target="../ink/ink16.xml"/><Relationship Id="rId7" Type="http://schemas.openxmlformats.org/officeDocument/2006/relationships/customXml" Target="../ink/ink18.xml"/><Relationship Id="rId2" Type="http://schemas.openxmlformats.org/officeDocument/2006/relationships/image" Target="../media/image35.png"/><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customXml" Target="../ink/ink17.xml"/><Relationship Id="rId10" Type="http://schemas.openxmlformats.org/officeDocument/2006/relationships/image" Target="../media/image39.png"/><Relationship Id="rId4" Type="http://schemas.openxmlformats.org/officeDocument/2006/relationships/image" Target="../media/image36.png"/><Relationship Id="rId9" Type="http://schemas.openxmlformats.org/officeDocument/2006/relationships/customXml" Target="../ink/ink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315D"/>
        </a:solidFill>
        <a:effectLst/>
      </p:bgPr>
    </p:bg>
    <p:spTree>
      <p:nvGrpSpPr>
        <p:cNvPr id="1" name=""/>
        <p:cNvGrpSpPr/>
        <p:nvPr/>
      </p:nvGrpSpPr>
      <p:grpSpPr>
        <a:xfrm>
          <a:off x="0" y="0"/>
          <a:ext cx="0" cy="0"/>
          <a:chOff x="0" y="0"/>
          <a:chExt cx="0" cy="0"/>
        </a:xfrm>
      </p:grpSpPr>
      <p:sp>
        <p:nvSpPr>
          <p:cNvPr id="3" name="TextBox 3"/>
          <p:cNvSpPr txBox="1"/>
          <p:nvPr/>
        </p:nvSpPr>
        <p:spPr>
          <a:xfrm>
            <a:off x="1311284" y="1937874"/>
            <a:ext cx="5513941" cy="987450"/>
          </a:xfrm>
          <a:prstGeom prst="rect">
            <a:avLst/>
          </a:prstGeom>
        </p:spPr>
        <p:txBody>
          <a:bodyPr wrap="square" lIns="0" tIns="0" rIns="0" bIns="0" rtlCol="0" anchor="t">
            <a:spAutoFit/>
          </a:bodyPr>
          <a:lstStyle>
            <a:defPPr>
              <a:defRPr lang="en-US"/>
            </a:defPPr>
            <a:lvl1pPr marL="0" algn="l" defTabSz="609539" rtl="0" eaLnBrk="1" latinLnBrk="0" hangingPunct="1">
              <a:defRPr sz="1200" kern="1200">
                <a:solidFill>
                  <a:schemeClr val="tx1"/>
                </a:solidFill>
                <a:latin typeface="+mn-lt"/>
                <a:ea typeface="+mn-ea"/>
                <a:cs typeface="+mn-cs"/>
              </a:defRPr>
            </a:lvl1pPr>
            <a:lvl2pPr marL="304770" algn="l" defTabSz="609539" rtl="0" eaLnBrk="1" latinLnBrk="0" hangingPunct="1">
              <a:defRPr sz="1200" kern="1200">
                <a:solidFill>
                  <a:schemeClr val="tx1"/>
                </a:solidFill>
                <a:latin typeface="+mn-lt"/>
                <a:ea typeface="+mn-ea"/>
                <a:cs typeface="+mn-cs"/>
              </a:defRPr>
            </a:lvl2pPr>
            <a:lvl3pPr marL="609539" algn="l" defTabSz="609539" rtl="0" eaLnBrk="1" latinLnBrk="0" hangingPunct="1">
              <a:defRPr sz="1200" kern="1200">
                <a:solidFill>
                  <a:schemeClr val="tx1"/>
                </a:solidFill>
                <a:latin typeface="+mn-lt"/>
                <a:ea typeface="+mn-ea"/>
                <a:cs typeface="+mn-cs"/>
              </a:defRPr>
            </a:lvl3pPr>
            <a:lvl4pPr marL="914309" algn="l" defTabSz="609539" rtl="0" eaLnBrk="1" latinLnBrk="0" hangingPunct="1">
              <a:defRPr sz="1200" kern="1200">
                <a:solidFill>
                  <a:schemeClr val="tx1"/>
                </a:solidFill>
                <a:latin typeface="+mn-lt"/>
                <a:ea typeface="+mn-ea"/>
                <a:cs typeface="+mn-cs"/>
              </a:defRPr>
            </a:lvl4pPr>
            <a:lvl5pPr marL="1219078" algn="l" defTabSz="609539" rtl="0" eaLnBrk="1" latinLnBrk="0" hangingPunct="1">
              <a:defRPr sz="1200" kern="1200">
                <a:solidFill>
                  <a:schemeClr val="tx1"/>
                </a:solidFill>
                <a:latin typeface="+mn-lt"/>
                <a:ea typeface="+mn-ea"/>
                <a:cs typeface="+mn-cs"/>
              </a:defRPr>
            </a:lvl5pPr>
            <a:lvl6pPr marL="1523848" algn="l" defTabSz="609539" rtl="0" eaLnBrk="1" latinLnBrk="0" hangingPunct="1">
              <a:defRPr sz="1200" kern="1200">
                <a:solidFill>
                  <a:schemeClr val="tx1"/>
                </a:solidFill>
                <a:latin typeface="+mn-lt"/>
                <a:ea typeface="+mn-ea"/>
                <a:cs typeface="+mn-cs"/>
              </a:defRPr>
            </a:lvl6pPr>
            <a:lvl7pPr marL="1828617" algn="l" defTabSz="609539" rtl="0" eaLnBrk="1" latinLnBrk="0" hangingPunct="1">
              <a:defRPr sz="1200" kern="1200">
                <a:solidFill>
                  <a:schemeClr val="tx1"/>
                </a:solidFill>
                <a:latin typeface="+mn-lt"/>
                <a:ea typeface="+mn-ea"/>
                <a:cs typeface="+mn-cs"/>
              </a:defRPr>
            </a:lvl7pPr>
            <a:lvl8pPr marL="2133387" algn="l" defTabSz="609539" rtl="0" eaLnBrk="1" latinLnBrk="0" hangingPunct="1">
              <a:defRPr sz="1200" kern="1200">
                <a:solidFill>
                  <a:schemeClr val="tx1"/>
                </a:solidFill>
                <a:latin typeface="+mn-lt"/>
                <a:ea typeface="+mn-ea"/>
                <a:cs typeface="+mn-cs"/>
              </a:defRPr>
            </a:lvl8pPr>
            <a:lvl9pPr marL="2438156" algn="l" defTabSz="609539" rtl="0" eaLnBrk="1" latinLnBrk="0" hangingPunct="1">
              <a:defRPr sz="1200" kern="1200">
                <a:solidFill>
                  <a:schemeClr val="tx1"/>
                </a:solidFill>
                <a:latin typeface="+mn-lt"/>
                <a:ea typeface="+mn-ea"/>
                <a:cs typeface="+mn-cs"/>
              </a:defRPr>
            </a:lvl9pPr>
          </a:lstStyle>
          <a:p>
            <a:pPr>
              <a:lnSpc>
                <a:spcPts val="7669"/>
              </a:lnSpc>
            </a:pPr>
            <a:r>
              <a:rPr lang="en-US" sz="6972" dirty="0">
                <a:solidFill>
                  <a:srgbClr val="FAFAFA"/>
                </a:solidFill>
                <a:latin typeface="Amasis MT Pro Medium" panose="02040604050005020304" pitchFamily="18" charset="0"/>
              </a:rPr>
              <a:t>FINAL</a:t>
            </a:r>
          </a:p>
        </p:txBody>
      </p:sp>
      <p:sp>
        <p:nvSpPr>
          <p:cNvPr id="4" name="TextBox 4"/>
          <p:cNvSpPr txBox="1"/>
          <p:nvPr/>
        </p:nvSpPr>
        <p:spPr>
          <a:xfrm>
            <a:off x="3835028" y="1938884"/>
            <a:ext cx="4784716" cy="990912"/>
          </a:xfrm>
          <a:prstGeom prst="rect">
            <a:avLst/>
          </a:prstGeom>
        </p:spPr>
        <p:txBody>
          <a:bodyPr wrap="square" lIns="0" tIns="0" rIns="0" bIns="0" rtlCol="0" anchor="t">
            <a:spAutoFit/>
          </a:bodyPr>
          <a:lstStyle>
            <a:defPPr>
              <a:defRPr lang="en-US"/>
            </a:defPPr>
            <a:lvl1pPr marL="0" algn="l" defTabSz="609539" rtl="0" eaLnBrk="1" latinLnBrk="0" hangingPunct="1">
              <a:defRPr sz="1200" kern="1200">
                <a:solidFill>
                  <a:schemeClr val="tx1"/>
                </a:solidFill>
                <a:latin typeface="+mn-lt"/>
                <a:ea typeface="+mn-ea"/>
                <a:cs typeface="+mn-cs"/>
              </a:defRPr>
            </a:lvl1pPr>
            <a:lvl2pPr marL="304770" algn="l" defTabSz="609539" rtl="0" eaLnBrk="1" latinLnBrk="0" hangingPunct="1">
              <a:defRPr sz="1200" kern="1200">
                <a:solidFill>
                  <a:schemeClr val="tx1"/>
                </a:solidFill>
                <a:latin typeface="+mn-lt"/>
                <a:ea typeface="+mn-ea"/>
                <a:cs typeface="+mn-cs"/>
              </a:defRPr>
            </a:lvl2pPr>
            <a:lvl3pPr marL="609539" algn="l" defTabSz="609539" rtl="0" eaLnBrk="1" latinLnBrk="0" hangingPunct="1">
              <a:defRPr sz="1200" kern="1200">
                <a:solidFill>
                  <a:schemeClr val="tx1"/>
                </a:solidFill>
                <a:latin typeface="+mn-lt"/>
                <a:ea typeface="+mn-ea"/>
                <a:cs typeface="+mn-cs"/>
              </a:defRPr>
            </a:lvl3pPr>
            <a:lvl4pPr marL="914309" algn="l" defTabSz="609539" rtl="0" eaLnBrk="1" latinLnBrk="0" hangingPunct="1">
              <a:defRPr sz="1200" kern="1200">
                <a:solidFill>
                  <a:schemeClr val="tx1"/>
                </a:solidFill>
                <a:latin typeface="+mn-lt"/>
                <a:ea typeface="+mn-ea"/>
                <a:cs typeface="+mn-cs"/>
              </a:defRPr>
            </a:lvl4pPr>
            <a:lvl5pPr marL="1219078" algn="l" defTabSz="609539" rtl="0" eaLnBrk="1" latinLnBrk="0" hangingPunct="1">
              <a:defRPr sz="1200" kern="1200">
                <a:solidFill>
                  <a:schemeClr val="tx1"/>
                </a:solidFill>
                <a:latin typeface="+mn-lt"/>
                <a:ea typeface="+mn-ea"/>
                <a:cs typeface="+mn-cs"/>
              </a:defRPr>
            </a:lvl5pPr>
            <a:lvl6pPr marL="1523848" algn="l" defTabSz="609539" rtl="0" eaLnBrk="1" latinLnBrk="0" hangingPunct="1">
              <a:defRPr sz="1200" kern="1200">
                <a:solidFill>
                  <a:schemeClr val="tx1"/>
                </a:solidFill>
                <a:latin typeface="+mn-lt"/>
                <a:ea typeface="+mn-ea"/>
                <a:cs typeface="+mn-cs"/>
              </a:defRPr>
            </a:lvl6pPr>
            <a:lvl7pPr marL="1828617" algn="l" defTabSz="609539" rtl="0" eaLnBrk="1" latinLnBrk="0" hangingPunct="1">
              <a:defRPr sz="1200" kern="1200">
                <a:solidFill>
                  <a:schemeClr val="tx1"/>
                </a:solidFill>
                <a:latin typeface="+mn-lt"/>
                <a:ea typeface="+mn-ea"/>
                <a:cs typeface="+mn-cs"/>
              </a:defRPr>
            </a:lvl7pPr>
            <a:lvl8pPr marL="2133387" algn="l" defTabSz="609539" rtl="0" eaLnBrk="1" latinLnBrk="0" hangingPunct="1">
              <a:defRPr sz="1200" kern="1200">
                <a:solidFill>
                  <a:schemeClr val="tx1"/>
                </a:solidFill>
                <a:latin typeface="+mn-lt"/>
                <a:ea typeface="+mn-ea"/>
                <a:cs typeface="+mn-cs"/>
              </a:defRPr>
            </a:lvl8pPr>
            <a:lvl9pPr marL="2438156" algn="l" defTabSz="609539" rtl="0" eaLnBrk="1" latinLnBrk="0" hangingPunct="1">
              <a:defRPr sz="1200" kern="1200">
                <a:solidFill>
                  <a:schemeClr val="tx1"/>
                </a:solidFill>
                <a:latin typeface="+mn-lt"/>
                <a:ea typeface="+mn-ea"/>
                <a:cs typeface="+mn-cs"/>
              </a:defRPr>
            </a:lvl9pPr>
          </a:lstStyle>
          <a:p>
            <a:pPr>
              <a:lnSpc>
                <a:spcPts val="7669"/>
              </a:lnSpc>
            </a:pPr>
            <a:r>
              <a:rPr lang="en-US" sz="6972" dirty="0">
                <a:solidFill>
                  <a:srgbClr val="049EE3"/>
                </a:solidFill>
                <a:latin typeface="Poppins Bold"/>
              </a:rPr>
              <a:t> </a:t>
            </a:r>
            <a:r>
              <a:rPr lang="en-US" sz="6972" dirty="0">
                <a:solidFill>
                  <a:srgbClr val="049EE3"/>
                </a:solidFill>
                <a:latin typeface="Amasis MT Pro Medium" panose="02040604050005020304" pitchFamily="18" charset="0"/>
              </a:rPr>
              <a:t>REPORT</a:t>
            </a:r>
          </a:p>
        </p:txBody>
      </p:sp>
      <p:sp>
        <p:nvSpPr>
          <p:cNvPr id="6" name="TextBox 6"/>
          <p:cNvSpPr txBox="1"/>
          <p:nvPr/>
        </p:nvSpPr>
        <p:spPr>
          <a:xfrm>
            <a:off x="1311284" y="647700"/>
            <a:ext cx="5513941" cy="269304"/>
          </a:xfrm>
          <a:prstGeom prst="rect">
            <a:avLst/>
          </a:prstGeom>
        </p:spPr>
        <p:txBody>
          <a:bodyPr wrap="square" lIns="0" tIns="0" rIns="0" bIns="0" rtlCol="0" anchor="t">
            <a:spAutoFit/>
          </a:bodyPr>
          <a:lstStyle>
            <a:defPPr>
              <a:defRPr lang="en-US"/>
            </a:defPPr>
            <a:lvl1pPr marL="0" algn="l" defTabSz="609539" rtl="0" eaLnBrk="1" latinLnBrk="0" hangingPunct="1">
              <a:defRPr sz="1200" kern="1200">
                <a:solidFill>
                  <a:schemeClr val="tx1"/>
                </a:solidFill>
                <a:latin typeface="+mn-lt"/>
                <a:ea typeface="+mn-ea"/>
                <a:cs typeface="+mn-cs"/>
              </a:defRPr>
            </a:lvl1pPr>
            <a:lvl2pPr marL="304770" algn="l" defTabSz="609539" rtl="0" eaLnBrk="1" latinLnBrk="0" hangingPunct="1">
              <a:defRPr sz="1200" kern="1200">
                <a:solidFill>
                  <a:schemeClr val="tx1"/>
                </a:solidFill>
                <a:latin typeface="+mn-lt"/>
                <a:ea typeface="+mn-ea"/>
                <a:cs typeface="+mn-cs"/>
              </a:defRPr>
            </a:lvl2pPr>
            <a:lvl3pPr marL="609539" algn="l" defTabSz="609539" rtl="0" eaLnBrk="1" latinLnBrk="0" hangingPunct="1">
              <a:defRPr sz="1200" kern="1200">
                <a:solidFill>
                  <a:schemeClr val="tx1"/>
                </a:solidFill>
                <a:latin typeface="+mn-lt"/>
                <a:ea typeface="+mn-ea"/>
                <a:cs typeface="+mn-cs"/>
              </a:defRPr>
            </a:lvl3pPr>
            <a:lvl4pPr marL="914309" algn="l" defTabSz="609539" rtl="0" eaLnBrk="1" latinLnBrk="0" hangingPunct="1">
              <a:defRPr sz="1200" kern="1200">
                <a:solidFill>
                  <a:schemeClr val="tx1"/>
                </a:solidFill>
                <a:latin typeface="+mn-lt"/>
                <a:ea typeface="+mn-ea"/>
                <a:cs typeface="+mn-cs"/>
              </a:defRPr>
            </a:lvl4pPr>
            <a:lvl5pPr marL="1219078" algn="l" defTabSz="609539" rtl="0" eaLnBrk="1" latinLnBrk="0" hangingPunct="1">
              <a:defRPr sz="1200" kern="1200">
                <a:solidFill>
                  <a:schemeClr val="tx1"/>
                </a:solidFill>
                <a:latin typeface="+mn-lt"/>
                <a:ea typeface="+mn-ea"/>
                <a:cs typeface="+mn-cs"/>
              </a:defRPr>
            </a:lvl5pPr>
            <a:lvl6pPr marL="1523848" algn="l" defTabSz="609539" rtl="0" eaLnBrk="1" latinLnBrk="0" hangingPunct="1">
              <a:defRPr sz="1200" kern="1200">
                <a:solidFill>
                  <a:schemeClr val="tx1"/>
                </a:solidFill>
                <a:latin typeface="+mn-lt"/>
                <a:ea typeface="+mn-ea"/>
                <a:cs typeface="+mn-cs"/>
              </a:defRPr>
            </a:lvl6pPr>
            <a:lvl7pPr marL="1828617" algn="l" defTabSz="609539" rtl="0" eaLnBrk="1" latinLnBrk="0" hangingPunct="1">
              <a:defRPr sz="1200" kern="1200">
                <a:solidFill>
                  <a:schemeClr val="tx1"/>
                </a:solidFill>
                <a:latin typeface="+mn-lt"/>
                <a:ea typeface="+mn-ea"/>
                <a:cs typeface="+mn-cs"/>
              </a:defRPr>
            </a:lvl7pPr>
            <a:lvl8pPr marL="2133387" algn="l" defTabSz="609539" rtl="0" eaLnBrk="1" latinLnBrk="0" hangingPunct="1">
              <a:defRPr sz="1200" kern="1200">
                <a:solidFill>
                  <a:schemeClr val="tx1"/>
                </a:solidFill>
                <a:latin typeface="+mn-lt"/>
                <a:ea typeface="+mn-ea"/>
                <a:cs typeface="+mn-cs"/>
              </a:defRPr>
            </a:lvl8pPr>
            <a:lvl9pPr marL="2438156" algn="l" defTabSz="609539" rtl="0" eaLnBrk="1" latinLnBrk="0" hangingPunct="1">
              <a:defRPr sz="1200" kern="1200">
                <a:solidFill>
                  <a:schemeClr val="tx1"/>
                </a:solidFill>
                <a:latin typeface="+mn-lt"/>
                <a:ea typeface="+mn-ea"/>
                <a:cs typeface="+mn-cs"/>
              </a:defRPr>
            </a:lvl9pPr>
          </a:lstStyle>
          <a:p>
            <a:pPr>
              <a:lnSpc>
                <a:spcPts val="2146"/>
              </a:lnSpc>
            </a:pPr>
            <a:r>
              <a:rPr lang="en-US" sz="2000" dirty="0">
                <a:solidFill>
                  <a:srgbClr val="F4F4F4"/>
                </a:solidFill>
                <a:latin typeface="Amasis MT Pro Medium" panose="02040604050005020304" pitchFamily="18" charset="0"/>
              </a:rPr>
              <a:t>INTEL UNNATI INDUSTRIAL TRAINING</a:t>
            </a:r>
          </a:p>
        </p:txBody>
      </p:sp>
      <p:sp>
        <p:nvSpPr>
          <p:cNvPr id="7" name="TextBox 7"/>
          <p:cNvSpPr txBox="1"/>
          <p:nvPr/>
        </p:nvSpPr>
        <p:spPr>
          <a:xfrm>
            <a:off x="3835028" y="3693524"/>
            <a:ext cx="6278236" cy="1288623"/>
          </a:xfrm>
          <a:prstGeom prst="rect">
            <a:avLst/>
          </a:prstGeom>
        </p:spPr>
        <p:txBody>
          <a:bodyPr wrap="square" lIns="0" tIns="0" rIns="0" bIns="0" rtlCol="0" anchor="t">
            <a:spAutoFit/>
          </a:bodyPr>
          <a:lstStyle>
            <a:defPPr>
              <a:defRPr lang="en-US"/>
            </a:defPPr>
            <a:lvl1pPr marL="0" algn="l" defTabSz="609539" rtl="0" eaLnBrk="1" latinLnBrk="0" hangingPunct="1">
              <a:defRPr sz="1200" kern="1200">
                <a:solidFill>
                  <a:schemeClr val="tx1"/>
                </a:solidFill>
                <a:latin typeface="+mn-lt"/>
                <a:ea typeface="+mn-ea"/>
                <a:cs typeface="+mn-cs"/>
              </a:defRPr>
            </a:lvl1pPr>
            <a:lvl2pPr marL="304770" algn="l" defTabSz="609539" rtl="0" eaLnBrk="1" latinLnBrk="0" hangingPunct="1">
              <a:defRPr sz="1200" kern="1200">
                <a:solidFill>
                  <a:schemeClr val="tx1"/>
                </a:solidFill>
                <a:latin typeface="+mn-lt"/>
                <a:ea typeface="+mn-ea"/>
                <a:cs typeface="+mn-cs"/>
              </a:defRPr>
            </a:lvl2pPr>
            <a:lvl3pPr marL="609539" algn="l" defTabSz="609539" rtl="0" eaLnBrk="1" latinLnBrk="0" hangingPunct="1">
              <a:defRPr sz="1200" kern="1200">
                <a:solidFill>
                  <a:schemeClr val="tx1"/>
                </a:solidFill>
                <a:latin typeface="+mn-lt"/>
                <a:ea typeface="+mn-ea"/>
                <a:cs typeface="+mn-cs"/>
              </a:defRPr>
            </a:lvl3pPr>
            <a:lvl4pPr marL="914309" algn="l" defTabSz="609539" rtl="0" eaLnBrk="1" latinLnBrk="0" hangingPunct="1">
              <a:defRPr sz="1200" kern="1200">
                <a:solidFill>
                  <a:schemeClr val="tx1"/>
                </a:solidFill>
                <a:latin typeface="+mn-lt"/>
                <a:ea typeface="+mn-ea"/>
                <a:cs typeface="+mn-cs"/>
              </a:defRPr>
            </a:lvl4pPr>
            <a:lvl5pPr marL="1219078" algn="l" defTabSz="609539" rtl="0" eaLnBrk="1" latinLnBrk="0" hangingPunct="1">
              <a:defRPr sz="1200" kern="1200">
                <a:solidFill>
                  <a:schemeClr val="tx1"/>
                </a:solidFill>
                <a:latin typeface="+mn-lt"/>
                <a:ea typeface="+mn-ea"/>
                <a:cs typeface="+mn-cs"/>
              </a:defRPr>
            </a:lvl5pPr>
            <a:lvl6pPr marL="1523848" algn="l" defTabSz="609539" rtl="0" eaLnBrk="1" latinLnBrk="0" hangingPunct="1">
              <a:defRPr sz="1200" kern="1200">
                <a:solidFill>
                  <a:schemeClr val="tx1"/>
                </a:solidFill>
                <a:latin typeface="+mn-lt"/>
                <a:ea typeface="+mn-ea"/>
                <a:cs typeface="+mn-cs"/>
              </a:defRPr>
            </a:lvl6pPr>
            <a:lvl7pPr marL="1828617" algn="l" defTabSz="609539" rtl="0" eaLnBrk="1" latinLnBrk="0" hangingPunct="1">
              <a:defRPr sz="1200" kern="1200">
                <a:solidFill>
                  <a:schemeClr val="tx1"/>
                </a:solidFill>
                <a:latin typeface="+mn-lt"/>
                <a:ea typeface="+mn-ea"/>
                <a:cs typeface="+mn-cs"/>
              </a:defRPr>
            </a:lvl7pPr>
            <a:lvl8pPr marL="2133387" algn="l" defTabSz="609539" rtl="0" eaLnBrk="1" latinLnBrk="0" hangingPunct="1">
              <a:defRPr sz="1200" kern="1200">
                <a:solidFill>
                  <a:schemeClr val="tx1"/>
                </a:solidFill>
                <a:latin typeface="+mn-lt"/>
                <a:ea typeface="+mn-ea"/>
                <a:cs typeface="+mn-cs"/>
              </a:defRPr>
            </a:lvl8pPr>
            <a:lvl9pPr marL="2438156" algn="l" defTabSz="609539" rtl="0" eaLnBrk="1" latinLnBrk="0" hangingPunct="1">
              <a:defRPr sz="1200" kern="1200">
                <a:solidFill>
                  <a:schemeClr val="tx1"/>
                </a:solidFill>
                <a:latin typeface="+mn-lt"/>
                <a:ea typeface="+mn-ea"/>
                <a:cs typeface="+mn-cs"/>
              </a:defRPr>
            </a:lvl9pPr>
          </a:lstStyle>
          <a:p>
            <a:pPr>
              <a:lnSpc>
                <a:spcPts val="1680"/>
              </a:lnSpc>
            </a:pPr>
            <a:r>
              <a:rPr lang="en-US" sz="1400" dirty="0">
                <a:solidFill>
                  <a:srgbClr val="F4F4F4"/>
                </a:solidFill>
                <a:latin typeface="Amasis MT Pro Medium" panose="02040604050005020304" pitchFamily="18" charset="0"/>
              </a:rPr>
              <a:t>TOPIC</a:t>
            </a:r>
            <a:r>
              <a:rPr lang="en-US" sz="1200" dirty="0">
                <a:solidFill>
                  <a:srgbClr val="F4F4F4"/>
                </a:solidFill>
                <a:latin typeface="Amasis MT Pro Medium" panose="02040604050005020304" pitchFamily="18" charset="0"/>
              </a:rPr>
              <a:t> - CONQUERING FASHION MNIST WITH CNNs USING COMPUTER VISION</a:t>
            </a:r>
          </a:p>
          <a:p>
            <a:pPr>
              <a:lnSpc>
                <a:spcPts val="1680"/>
              </a:lnSpc>
            </a:pPr>
            <a:r>
              <a:rPr lang="en-US" sz="1400" dirty="0">
                <a:solidFill>
                  <a:srgbClr val="F4F4F4"/>
                </a:solidFill>
                <a:latin typeface="Amasis MT Pro Medium" panose="02040604050005020304" pitchFamily="18" charset="0"/>
              </a:rPr>
              <a:t>TEAM NAME </a:t>
            </a:r>
            <a:r>
              <a:rPr lang="en-US" dirty="0">
                <a:solidFill>
                  <a:srgbClr val="F4F4F4"/>
                </a:solidFill>
                <a:latin typeface="Amasis MT Pro Medium" panose="02040604050005020304" pitchFamily="18" charset="0"/>
              </a:rPr>
              <a:t>- Ashutosh Jha</a:t>
            </a:r>
          </a:p>
          <a:p>
            <a:pPr>
              <a:lnSpc>
                <a:spcPts val="1680"/>
              </a:lnSpc>
            </a:pPr>
            <a:r>
              <a:rPr lang="en-US" sz="1400" dirty="0">
                <a:solidFill>
                  <a:srgbClr val="F4F4F4"/>
                </a:solidFill>
                <a:latin typeface="Amasis MT Pro Medium" panose="02040604050005020304" pitchFamily="18" charset="0"/>
              </a:rPr>
              <a:t>MEMBER</a:t>
            </a:r>
            <a:r>
              <a:rPr lang="en-US" dirty="0">
                <a:solidFill>
                  <a:srgbClr val="F4F4F4"/>
                </a:solidFill>
                <a:latin typeface="Amasis MT Pro Medium" panose="02040604050005020304" pitchFamily="18" charset="0"/>
              </a:rPr>
              <a:t> - Ashutosh Jha</a:t>
            </a:r>
          </a:p>
          <a:p>
            <a:pPr>
              <a:lnSpc>
                <a:spcPts val="1680"/>
              </a:lnSpc>
            </a:pPr>
            <a:r>
              <a:rPr lang="en-US" sz="1400" dirty="0">
                <a:solidFill>
                  <a:srgbClr val="F4F4F4"/>
                </a:solidFill>
                <a:latin typeface="Amasis MT Pro Medium" panose="02040604050005020304" pitchFamily="18" charset="0"/>
              </a:rPr>
              <a:t>REGISTRATION NUMBER </a:t>
            </a:r>
            <a:r>
              <a:rPr lang="en-US" dirty="0">
                <a:solidFill>
                  <a:srgbClr val="F4F4F4"/>
                </a:solidFill>
                <a:latin typeface="Amasis MT Pro Medium" panose="02040604050005020304" pitchFamily="18" charset="0"/>
              </a:rPr>
              <a:t>- 210907370</a:t>
            </a:r>
          </a:p>
          <a:p>
            <a:pPr>
              <a:lnSpc>
                <a:spcPts val="1680"/>
              </a:lnSpc>
            </a:pPr>
            <a:r>
              <a:rPr lang="en-US" sz="1400" dirty="0">
                <a:solidFill>
                  <a:srgbClr val="F4F4F4"/>
                </a:solidFill>
                <a:latin typeface="Amasis MT Pro Medium" panose="02040604050005020304" pitchFamily="18" charset="0"/>
              </a:rPr>
              <a:t>COLLEGE</a:t>
            </a:r>
            <a:r>
              <a:rPr lang="en-US" dirty="0">
                <a:solidFill>
                  <a:srgbClr val="F4F4F4"/>
                </a:solidFill>
                <a:latin typeface="Amasis MT Pro Medium" panose="02040604050005020304" pitchFamily="18" charset="0"/>
              </a:rPr>
              <a:t> - MANIPAL INSTITUTE OF TECHNOLOGY (MAHE)</a:t>
            </a:r>
          </a:p>
          <a:p>
            <a:pPr>
              <a:lnSpc>
                <a:spcPts val="1680"/>
              </a:lnSpc>
            </a:pPr>
            <a:r>
              <a:rPr lang="en-US" sz="1400" dirty="0">
                <a:solidFill>
                  <a:srgbClr val="F4F4F4"/>
                </a:solidFill>
                <a:latin typeface="Amasis MT Pro Medium" panose="02040604050005020304" pitchFamily="18" charset="0"/>
              </a:rPr>
              <a:t>SUBMISSION DATE </a:t>
            </a:r>
            <a:r>
              <a:rPr lang="en-US" sz="1200" dirty="0">
                <a:solidFill>
                  <a:srgbClr val="F4F4F4"/>
                </a:solidFill>
                <a:latin typeface="Amasis MT Pro Medium" panose="02040604050005020304" pitchFamily="18" charset="0"/>
              </a:rPr>
              <a:t>– 15/07/2023 </a:t>
            </a:r>
          </a:p>
        </p:txBody>
      </p:sp>
      <p:sp>
        <p:nvSpPr>
          <p:cNvPr id="8" name="TextBox 8"/>
          <p:cNvSpPr txBox="1"/>
          <p:nvPr/>
        </p:nvSpPr>
        <p:spPr>
          <a:xfrm>
            <a:off x="8138161" y="5936222"/>
            <a:ext cx="3368040" cy="198581"/>
          </a:xfrm>
          <a:prstGeom prst="rect">
            <a:avLst/>
          </a:prstGeom>
        </p:spPr>
        <p:txBody>
          <a:bodyPr wrap="square" lIns="0" tIns="0" rIns="0" bIns="0" rtlCol="0" anchor="t">
            <a:spAutoFit/>
          </a:bodyPr>
          <a:lstStyle>
            <a:defPPr>
              <a:defRPr lang="en-US"/>
            </a:defPPr>
            <a:lvl1pPr marL="0" algn="l" defTabSz="609539" rtl="0" eaLnBrk="1" latinLnBrk="0" hangingPunct="1">
              <a:defRPr sz="1200" kern="1200">
                <a:solidFill>
                  <a:schemeClr val="tx1"/>
                </a:solidFill>
                <a:latin typeface="+mn-lt"/>
                <a:ea typeface="+mn-ea"/>
                <a:cs typeface="+mn-cs"/>
              </a:defRPr>
            </a:lvl1pPr>
            <a:lvl2pPr marL="304770" algn="l" defTabSz="609539" rtl="0" eaLnBrk="1" latinLnBrk="0" hangingPunct="1">
              <a:defRPr sz="1200" kern="1200">
                <a:solidFill>
                  <a:schemeClr val="tx1"/>
                </a:solidFill>
                <a:latin typeface="+mn-lt"/>
                <a:ea typeface="+mn-ea"/>
                <a:cs typeface="+mn-cs"/>
              </a:defRPr>
            </a:lvl2pPr>
            <a:lvl3pPr marL="609539" algn="l" defTabSz="609539" rtl="0" eaLnBrk="1" latinLnBrk="0" hangingPunct="1">
              <a:defRPr sz="1200" kern="1200">
                <a:solidFill>
                  <a:schemeClr val="tx1"/>
                </a:solidFill>
                <a:latin typeface="+mn-lt"/>
                <a:ea typeface="+mn-ea"/>
                <a:cs typeface="+mn-cs"/>
              </a:defRPr>
            </a:lvl3pPr>
            <a:lvl4pPr marL="914309" algn="l" defTabSz="609539" rtl="0" eaLnBrk="1" latinLnBrk="0" hangingPunct="1">
              <a:defRPr sz="1200" kern="1200">
                <a:solidFill>
                  <a:schemeClr val="tx1"/>
                </a:solidFill>
                <a:latin typeface="+mn-lt"/>
                <a:ea typeface="+mn-ea"/>
                <a:cs typeface="+mn-cs"/>
              </a:defRPr>
            </a:lvl4pPr>
            <a:lvl5pPr marL="1219078" algn="l" defTabSz="609539" rtl="0" eaLnBrk="1" latinLnBrk="0" hangingPunct="1">
              <a:defRPr sz="1200" kern="1200">
                <a:solidFill>
                  <a:schemeClr val="tx1"/>
                </a:solidFill>
                <a:latin typeface="+mn-lt"/>
                <a:ea typeface="+mn-ea"/>
                <a:cs typeface="+mn-cs"/>
              </a:defRPr>
            </a:lvl5pPr>
            <a:lvl6pPr marL="1523848" algn="l" defTabSz="609539" rtl="0" eaLnBrk="1" latinLnBrk="0" hangingPunct="1">
              <a:defRPr sz="1200" kern="1200">
                <a:solidFill>
                  <a:schemeClr val="tx1"/>
                </a:solidFill>
                <a:latin typeface="+mn-lt"/>
                <a:ea typeface="+mn-ea"/>
                <a:cs typeface="+mn-cs"/>
              </a:defRPr>
            </a:lvl6pPr>
            <a:lvl7pPr marL="1828617" algn="l" defTabSz="609539" rtl="0" eaLnBrk="1" latinLnBrk="0" hangingPunct="1">
              <a:defRPr sz="1200" kern="1200">
                <a:solidFill>
                  <a:schemeClr val="tx1"/>
                </a:solidFill>
                <a:latin typeface="+mn-lt"/>
                <a:ea typeface="+mn-ea"/>
                <a:cs typeface="+mn-cs"/>
              </a:defRPr>
            </a:lvl7pPr>
            <a:lvl8pPr marL="2133387" algn="l" defTabSz="609539" rtl="0" eaLnBrk="1" latinLnBrk="0" hangingPunct="1">
              <a:defRPr sz="1200" kern="1200">
                <a:solidFill>
                  <a:schemeClr val="tx1"/>
                </a:solidFill>
                <a:latin typeface="+mn-lt"/>
                <a:ea typeface="+mn-ea"/>
                <a:cs typeface="+mn-cs"/>
              </a:defRPr>
            </a:lvl8pPr>
            <a:lvl9pPr marL="2438156" algn="l" defTabSz="609539" rtl="0" eaLnBrk="1" latinLnBrk="0" hangingPunct="1">
              <a:defRPr sz="1200" kern="1200">
                <a:solidFill>
                  <a:schemeClr val="tx1"/>
                </a:solidFill>
                <a:latin typeface="+mn-lt"/>
                <a:ea typeface="+mn-ea"/>
                <a:cs typeface="+mn-cs"/>
              </a:defRPr>
            </a:lvl9pPr>
          </a:lstStyle>
          <a:p>
            <a:pPr algn="r">
              <a:lnSpc>
                <a:spcPts val="1680"/>
              </a:lnSpc>
            </a:pPr>
            <a:r>
              <a:rPr lang="en-US" dirty="0">
                <a:solidFill>
                  <a:srgbClr val="F4F4F4"/>
                </a:solidFill>
                <a:latin typeface="Poppins Bold"/>
              </a:rPr>
              <a:t>Email : ashutosh.jha2@learner.manipal.edu</a:t>
            </a:r>
            <a:endParaRPr lang="en-US" sz="1200" dirty="0">
              <a:solidFill>
                <a:srgbClr val="F4F4F4"/>
              </a:solidFill>
              <a:latin typeface="Poppins Bold"/>
            </a:endParaRPr>
          </a:p>
        </p:txBody>
      </p:sp>
    </p:spTree>
    <p:extLst>
      <p:ext uri="{BB962C8B-B14F-4D97-AF65-F5344CB8AC3E}">
        <p14:creationId xmlns:p14="http://schemas.microsoft.com/office/powerpoint/2010/main" val="7416613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1371599" y="294538"/>
            <a:ext cx="9895951" cy="1033669"/>
          </a:xfrm>
        </p:spPr>
        <p:txBody>
          <a:bodyPr>
            <a:normAutofit fontScale="90000"/>
          </a:bodyPr>
          <a:lstStyle/>
          <a:p>
            <a:r>
              <a:rPr lang="en-IN" sz="4000" dirty="0">
                <a:solidFill>
                  <a:srgbClr val="FFFFFF"/>
                </a:solidFill>
              </a:rPr>
              <a:t>Model Evaluation</a:t>
            </a:r>
            <a:br>
              <a:rPr lang="en-IN" sz="4000" dirty="0">
                <a:solidFill>
                  <a:srgbClr val="FFFFFF"/>
                </a:solidFill>
              </a:rPr>
            </a:br>
            <a:endParaRPr lang="en-IN" sz="4000" dirty="0">
              <a:solidFill>
                <a:srgbClr val="FFFFFF"/>
              </a:solidFill>
            </a:endParaRPr>
          </a:p>
        </p:txBody>
      </p:sp>
      <p:sp>
        <p:nvSpPr>
          <p:cNvPr id="3" name="Content Placeholder 2">
            <a:extLst>
              <a:ext uri="{FF2B5EF4-FFF2-40B4-BE49-F238E27FC236}">
                <a16:creationId xmlns:a16="http://schemas.microsoft.com/office/drawing/2014/main" id="{1E15F2C2-FF17-DEA3-99FF-D12E27369FC6}"/>
              </a:ext>
            </a:extLst>
          </p:cNvPr>
          <p:cNvSpPr>
            <a:spLocks noGrp="1"/>
          </p:cNvSpPr>
          <p:nvPr>
            <p:ph idx="1"/>
          </p:nvPr>
        </p:nvSpPr>
        <p:spPr>
          <a:xfrm>
            <a:off x="1371599" y="2318197"/>
            <a:ext cx="9724031" cy="3683358"/>
          </a:xfrm>
        </p:spPr>
        <p:txBody>
          <a:bodyPr anchor="ctr">
            <a:normAutofit/>
          </a:bodyPr>
          <a:lstStyle/>
          <a:p>
            <a:r>
              <a:rPr lang="en-US" sz="2000" dirty="0">
                <a:solidFill>
                  <a:srgbClr val="FF0000"/>
                </a:solidFill>
              </a:rPr>
              <a:t>Model Evaluation</a:t>
            </a:r>
            <a:r>
              <a:rPr lang="en-US" sz="2000" dirty="0"/>
              <a:t>: Evaluating your trained model on the testing set to assess its performance and Calculating metrics like accuracy, precision, recall, and F1 score to measure the model's classification performance.</a:t>
            </a:r>
          </a:p>
          <a:p>
            <a:pPr marL="0" indent="0">
              <a:buNone/>
            </a:pPr>
            <a:r>
              <a:rPr lang="en-US" sz="2000" dirty="0"/>
              <a:t>	</a:t>
            </a:r>
            <a:r>
              <a:rPr lang="en-US" sz="2000" dirty="0">
                <a:solidFill>
                  <a:srgbClr val="00B0F0"/>
                </a:solidFill>
              </a:rPr>
              <a:t>Sample code 1</a:t>
            </a:r>
            <a:r>
              <a:rPr lang="en-US" sz="2000" dirty="0"/>
              <a:t>: score = </a:t>
            </a:r>
            <a:r>
              <a:rPr lang="en-US" sz="2000" dirty="0" err="1"/>
              <a:t>model.evaluate</a:t>
            </a:r>
            <a:r>
              <a:rPr lang="en-US" sz="2000" dirty="0"/>
              <a:t>(</a:t>
            </a:r>
            <a:r>
              <a:rPr lang="en-US" sz="2000" dirty="0" err="1"/>
              <a:t>x_test</a:t>
            </a:r>
            <a:r>
              <a:rPr lang="en-US" sz="2000" dirty="0"/>
              <a:t>, </a:t>
            </a:r>
            <a:r>
              <a:rPr lang="en-US" sz="2000" dirty="0" err="1"/>
              <a:t>y_test</a:t>
            </a:r>
            <a:r>
              <a:rPr lang="en-US" sz="2000" dirty="0"/>
              <a:t>)</a:t>
            </a:r>
          </a:p>
          <a:p>
            <a:pPr marL="0" indent="0">
              <a:buNone/>
            </a:pPr>
            <a:r>
              <a:rPr lang="en-US" sz="2000" dirty="0"/>
              <a:t>			     print('Loss: {:.4f}'.format(score[0]))</a:t>
            </a:r>
          </a:p>
          <a:p>
            <a:pPr marL="0" indent="0">
              <a:buNone/>
            </a:pPr>
            <a:r>
              <a:rPr lang="en-US" sz="2000" dirty="0"/>
              <a:t>			     print('Un-Optimized Accuracy: {:.4f}'.format(score[1]))</a:t>
            </a:r>
          </a:p>
          <a:p>
            <a:pPr marL="0" indent="0">
              <a:buNone/>
            </a:pPr>
            <a:r>
              <a:rPr lang="en-US" sz="2000" dirty="0"/>
              <a:t>	 </a:t>
            </a:r>
            <a:r>
              <a:rPr lang="en-US" sz="2000" dirty="0">
                <a:solidFill>
                  <a:srgbClr val="00B0F0"/>
                </a:solidFill>
              </a:rPr>
              <a:t>Sample code 2</a:t>
            </a:r>
            <a:r>
              <a:rPr lang="en-US" sz="2000" dirty="0"/>
              <a:t>: print(</a:t>
            </a:r>
            <a:r>
              <a:rPr lang="en-US" sz="2000" dirty="0" err="1"/>
              <a:t>classification_report</a:t>
            </a:r>
            <a:r>
              <a:rPr lang="en-US" sz="2000" dirty="0"/>
              <a:t>(</a:t>
            </a:r>
            <a:r>
              <a:rPr lang="en-US" sz="2000" dirty="0" err="1"/>
              <a:t>Y_true</a:t>
            </a:r>
            <a:r>
              <a:rPr lang="en-US" sz="2000" dirty="0"/>
              <a:t>, </a:t>
            </a:r>
            <a:r>
              <a:rPr lang="en-US" sz="2000" dirty="0" err="1"/>
              <a:t>Y_pred_classes</a:t>
            </a:r>
            <a:r>
              <a:rPr lang="en-US" sz="2000" dirty="0"/>
              <a:t>, </a:t>
            </a:r>
            <a:r>
              <a:rPr lang="en-US" sz="2000" dirty="0" err="1"/>
              <a:t>target_names</a:t>
            </a:r>
            <a:r>
              <a:rPr lang="en-US" sz="2000" dirty="0"/>
              <a:t> = classes))</a:t>
            </a:r>
          </a:p>
          <a:p>
            <a:pPr marL="0" indent="0">
              <a:buNone/>
            </a:pPr>
            <a:r>
              <a:rPr lang="en-US" sz="2000" dirty="0"/>
              <a:t>	</a:t>
            </a:r>
            <a:endParaRPr lang="en-IN" sz="2000" dirty="0"/>
          </a:p>
        </p:txBody>
      </p:sp>
    </p:spTree>
    <p:extLst>
      <p:ext uri="{BB962C8B-B14F-4D97-AF65-F5344CB8AC3E}">
        <p14:creationId xmlns:p14="http://schemas.microsoft.com/office/powerpoint/2010/main" val="192541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1371599" y="294538"/>
            <a:ext cx="9895951" cy="1033669"/>
          </a:xfrm>
        </p:spPr>
        <p:txBody>
          <a:bodyPr>
            <a:normAutofit fontScale="90000"/>
          </a:bodyPr>
          <a:lstStyle/>
          <a:p>
            <a:r>
              <a:rPr lang="en-IN" sz="4000" dirty="0">
                <a:solidFill>
                  <a:srgbClr val="FFFFFF"/>
                </a:solidFill>
              </a:rPr>
              <a:t>Model optimisation and Deployment</a:t>
            </a:r>
            <a:br>
              <a:rPr lang="en-IN" sz="4000" dirty="0">
                <a:solidFill>
                  <a:srgbClr val="FFFFFF"/>
                </a:solidFill>
              </a:rPr>
            </a:br>
            <a:endParaRPr lang="en-IN" sz="4000" dirty="0">
              <a:solidFill>
                <a:srgbClr val="FFFFFF"/>
              </a:solidFill>
            </a:endParaRPr>
          </a:p>
        </p:txBody>
      </p:sp>
      <p:sp>
        <p:nvSpPr>
          <p:cNvPr id="3" name="Content Placeholder 2">
            <a:extLst>
              <a:ext uri="{FF2B5EF4-FFF2-40B4-BE49-F238E27FC236}">
                <a16:creationId xmlns:a16="http://schemas.microsoft.com/office/drawing/2014/main" id="{1E15F2C2-FF17-DEA3-99FF-D12E27369FC6}"/>
              </a:ext>
            </a:extLst>
          </p:cNvPr>
          <p:cNvSpPr>
            <a:spLocks noGrp="1"/>
          </p:cNvSpPr>
          <p:nvPr>
            <p:ph idx="1"/>
          </p:nvPr>
        </p:nvSpPr>
        <p:spPr>
          <a:xfrm>
            <a:off x="1371599" y="2318197"/>
            <a:ext cx="9724031" cy="3683358"/>
          </a:xfrm>
        </p:spPr>
        <p:txBody>
          <a:bodyPr anchor="ctr">
            <a:normAutofit/>
          </a:bodyPr>
          <a:lstStyle/>
          <a:p>
            <a:r>
              <a:rPr lang="en-US" sz="2000" dirty="0">
                <a:solidFill>
                  <a:srgbClr val="FF0000"/>
                </a:solidFill>
              </a:rPr>
              <a:t>Model </a:t>
            </a:r>
            <a:r>
              <a:rPr lang="en-US" sz="2000" dirty="0" err="1">
                <a:solidFill>
                  <a:srgbClr val="FF0000"/>
                </a:solidFill>
              </a:rPr>
              <a:t>Optimisation</a:t>
            </a:r>
            <a:r>
              <a:rPr lang="en-US" sz="2000" dirty="0"/>
              <a:t>: Here I have done optimization of our model with the help of Intel </a:t>
            </a:r>
            <a:r>
              <a:rPr lang="en-US" sz="2000" dirty="0" err="1"/>
              <a:t>Devcloud</a:t>
            </a:r>
            <a:r>
              <a:rPr lang="en-US" sz="2000" dirty="0"/>
              <a:t> integrated </a:t>
            </a:r>
            <a:r>
              <a:rPr lang="en-US" sz="2000" dirty="0" err="1"/>
              <a:t>oneDNN</a:t>
            </a:r>
            <a:r>
              <a:rPr lang="en-US" sz="2000" dirty="0"/>
              <a:t> . It helps us increase accuracy and reduce the inference time.</a:t>
            </a:r>
          </a:p>
          <a:p>
            <a:pPr marL="0" indent="0">
              <a:buNone/>
            </a:pPr>
            <a:r>
              <a:rPr lang="en-US" sz="2000" dirty="0"/>
              <a:t>	</a:t>
            </a:r>
            <a:r>
              <a:rPr lang="en-US" sz="2000" dirty="0">
                <a:solidFill>
                  <a:srgbClr val="00B0F0"/>
                </a:solidFill>
              </a:rPr>
              <a:t>Sample code </a:t>
            </a:r>
            <a:r>
              <a:rPr lang="en-US" sz="2000" dirty="0"/>
              <a:t>: TF_ENABLE_ONEDNN_OPTS= 1	</a:t>
            </a:r>
          </a:p>
          <a:p>
            <a:r>
              <a:rPr lang="en-US" sz="2000" dirty="0">
                <a:solidFill>
                  <a:srgbClr val="FF0000"/>
                </a:solidFill>
              </a:rPr>
              <a:t>Model Deployment</a:t>
            </a:r>
            <a:r>
              <a:rPr lang="en-US" sz="2000" dirty="0"/>
              <a:t>: Here I have completed the conversion of .h5 format model to IR format so that it can be used for </a:t>
            </a:r>
            <a:r>
              <a:rPr lang="en-US" sz="2000" dirty="0" err="1"/>
              <a:t>openvino</a:t>
            </a:r>
            <a:r>
              <a:rPr lang="en-US" sz="2000" dirty="0"/>
              <a:t> and then deployed with the help of </a:t>
            </a:r>
            <a:r>
              <a:rPr lang="en-US" sz="2000" dirty="0" err="1"/>
              <a:t>openvino</a:t>
            </a:r>
            <a:endParaRPr lang="en-US" sz="2000" dirty="0"/>
          </a:p>
          <a:p>
            <a:pPr marL="0" indent="0">
              <a:buNone/>
            </a:pPr>
            <a:r>
              <a:rPr lang="en-US" sz="2000" dirty="0"/>
              <a:t>	</a:t>
            </a:r>
            <a:r>
              <a:rPr lang="en-US" sz="2000" dirty="0">
                <a:solidFill>
                  <a:srgbClr val="00B0F0"/>
                </a:solidFill>
              </a:rPr>
              <a:t>Sample code </a:t>
            </a:r>
            <a:r>
              <a:rPr lang="en-US" sz="2000" dirty="0"/>
              <a:t>: !python3 openvino/model-optimizer/mo_tf.py --				  			     fashion_mnist_cnn_model.h5 --</a:t>
            </a:r>
            <a:r>
              <a:rPr lang="en-US" sz="2000" dirty="0" err="1"/>
              <a:t>input_shape</a:t>
            </a:r>
            <a:r>
              <a:rPr lang="en-US" sz="2000" dirty="0"/>
              <a:t>=\[1,28,28\]</a:t>
            </a:r>
            <a:endParaRPr lang="en-IN" sz="2000" dirty="0"/>
          </a:p>
        </p:txBody>
      </p:sp>
    </p:spTree>
    <p:extLst>
      <p:ext uri="{BB962C8B-B14F-4D97-AF65-F5344CB8AC3E}">
        <p14:creationId xmlns:p14="http://schemas.microsoft.com/office/powerpoint/2010/main" val="37378572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1371599" y="294538"/>
            <a:ext cx="9895951" cy="1033669"/>
          </a:xfrm>
        </p:spPr>
        <p:txBody>
          <a:bodyPr>
            <a:normAutofit fontScale="90000"/>
          </a:bodyPr>
          <a:lstStyle/>
          <a:p>
            <a:r>
              <a:rPr lang="en-IN" sz="4000" dirty="0">
                <a:solidFill>
                  <a:srgbClr val="FFFFFF"/>
                </a:solidFill>
              </a:rPr>
              <a:t>CNN Models made by me</a:t>
            </a:r>
            <a:br>
              <a:rPr lang="en-IN" sz="4000" dirty="0">
                <a:solidFill>
                  <a:srgbClr val="FFFFFF"/>
                </a:solidFill>
              </a:rPr>
            </a:br>
            <a:endParaRPr lang="en-IN" sz="4000" dirty="0">
              <a:solidFill>
                <a:srgbClr val="FFFFFF"/>
              </a:solidFill>
            </a:endParaRPr>
          </a:p>
        </p:txBody>
      </p:sp>
      <p:sp>
        <p:nvSpPr>
          <p:cNvPr id="3" name="Content Placeholder 2">
            <a:extLst>
              <a:ext uri="{FF2B5EF4-FFF2-40B4-BE49-F238E27FC236}">
                <a16:creationId xmlns:a16="http://schemas.microsoft.com/office/drawing/2014/main" id="{1E15F2C2-FF17-DEA3-99FF-D12E27369FC6}"/>
              </a:ext>
            </a:extLst>
          </p:cNvPr>
          <p:cNvSpPr>
            <a:spLocks noGrp="1"/>
          </p:cNvSpPr>
          <p:nvPr>
            <p:ph idx="1"/>
          </p:nvPr>
        </p:nvSpPr>
        <p:spPr>
          <a:xfrm>
            <a:off x="1371599" y="2318197"/>
            <a:ext cx="9724031" cy="3683358"/>
          </a:xfrm>
        </p:spPr>
        <p:txBody>
          <a:bodyPr anchor="ctr">
            <a:normAutofit/>
          </a:bodyPr>
          <a:lstStyle/>
          <a:p>
            <a:pPr marL="0" indent="0">
              <a:buNone/>
            </a:pPr>
            <a:r>
              <a:rPr lang="en-IN" sz="2000" dirty="0"/>
              <a:t>During this training period I was able to make 3 different CNN architectures from scratch, I have used different type of dataset pre processing for all of them along with different numbers of different types of layers in the model architecture to ensure all 3 of them are unique. </a:t>
            </a:r>
          </a:p>
          <a:p>
            <a:pPr marL="0" indent="0">
              <a:buNone/>
            </a:pPr>
            <a:endParaRPr lang="en-IN" sz="2000" dirty="0"/>
          </a:p>
          <a:p>
            <a:pPr marL="0" indent="0">
              <a:buNone/>
            </a:pPr>
            <a:r>
              <a:rPr lang="en-IN" sz="2000" dirty="0"/>
              <a:t>Name of my models are as follows </a:t>
            </a:r>
          </a:p>
          <a:p>
            <a:r>
              <a:rPr lang="en-IN" sz="2000" dirty="0"/>
              <a:t>Model 1 : </a:t>
            </a:r>
            <a:r>
              <a:rPr lang="en-IN" sz="2000" dirty="0" err="1"/>
              <a:t>MAIN_Fashionmnistcnn_AshutoshJha</a:t>
            </a:r>
            <a:endParaRPr lang="en-IN" sz="2000" dirty="0"/>
          </a:p>
          <a:p>
            <a:r>
              <a:rPr lang="en-IN" sz="2000" dirty="0"/>
              <a:t>Model 2 : 1stBackup_Ashutoshjha</a:t>
            </a:r>
          </a:p>
          <a:p>
            <a:r>
              <a:rPr lang="en-IN" sz="2000" dirty="0"/>
              <a:t>Model 3 : 2ndBackup_cnnAshutosh</a:t>
            </a:r>
          </a:p>
          <a:p>
            <a:endParaRPr lang="en-IN" sz="2000" dirty="0"/>
          </a:p>
        </p:txBody>
      </p:sp>
    </p:spTree>
    <p:extLst>
      <p:ext uri="{BB962C8B-B14F-4D97-AF65-F5344CB8AC3E}">
        <p14:creationId xmlns:p14="http://schemas.microsoft.com/office/powerpoint/2010/main" val="8789689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1371599" y="294538"/>
            <a:ext cx="9895951" cy="1033669"/>
          </a:xfrm>
        </p:spPr>
        <p:txBody>
          <a:bodyPr>
            <a:normAutofit fontScale="90000"/>
          </a:bodyPr>
          <a:lstStyle/>
          <a:p>
            <a:r>
              <a:rPr lang="en-IN" sz="4000" dirty="0">
                <a:solidFill>
                  <a:srgbClr val="FFFFFF"/>
                </a:solidFill>
              </a:rPr>
              <a:t>Model 1 : </a:t>
            </a:r>
            <a:r>
              <a:rPr lang="en-IN" sz="4000" dirty="0" err="1">
                <a:solidFill>
                  <a:srgbClr val="FFFFFF"/>
                </a:solidFill>
              </a:rPr>
              <a:t>MAIN_Fashionmnistcnn_AshutoshJha</a:t>
            </a:r>
            <a:br>
              <a:rPr lang="en-IN" sz="4000" dirty="0">
                <a:solidFill>
                  <a:srgbClr val="FFFFFF"/>
                </a:solidFill>
              </a:rPr>
            </a:br>
            <a:endParaRPr lang="en-IN" sz="4000" dirty="0">
              <a:solidFill>
                <a:srgbClr val="FFFFFF"/>
              </a:solidFill>
            </a:endParaRPr>
          </a:p>
        </p:txBody>
      </p:sp>
      <p:pic>
        <p:nvPicPr>
          <p:cNvPr id="5" name="Content Placeholder 4" descr="A screenshot of a computer&#10;&#10;Description automatically generated">
            <a:extLst>
              <a:ext uri="{FF2B5EF4-FFF2-40B4-BE49-F238E27FC236}">
                <a16:creationId xmlns:a16="http://schemas.microsoft.com/office/drawing/2014/main" id="{49BD3C02-5987-7496-8752-86D38F79371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2930" t="17749" r="51678" b="6192"/>
          <a:stretch/>
        </p:blipFill>
        <p:spPr>
          <a:xfrm>
            <a:off x="298581" y="1597432"/>
            <a:ext cx="4572000" cy="5260568"/>
          </a:xfrm>
        </p:spPr>
      </p:pic>
      <p:pic>
        <p:nvPicPr>
          <p:cNvPr id="9" name="Picture 8" descr="A computer screen shot of a computer screen&#10;&#10;Description automatically generated">
            <a:extLst>
              <a:ext uri="{FF2B5EF4-FFF2-40B4-BE49-F238E27FC236}">
                <a16:creationId xmlns:a16="http://schemas.microsoft.com/office/drawing/2014/main" id="{20B1DA57-038E-A98F-6216-30E991F00773}"/>
              </a:ext>
            </a:extLst>
          </p:cNvPr>
          <p:cNvPicPr>
            <a:picLocks noChangeAspect="1"/>
          </p:cNvPicPr>
          <p:nvPr/>
        </p:nvPicPr>
        <p:blipFill rotWithShape="1">
          <a:blip r:embed="rId3">
            <a:extLst>
              <a:ext uri="{28A0092B-C50C-407E-A947-70E740481C1C}">
                <a14:useLocalDpi xmlns:a14="http://schemas.microsoft.com/office/drawing/2010/main" val="0"/>
              </a:ext>
            </a:extLst>
          </a:blip>
          <a:srcRect l="22716" t="49787" r="19952" b="31837"/>
          <a:stretch/>
        </p:blipFill>
        <p:spPr>
          <a:xfrm>
            <a:off x="4870581" y="1772817"/>
            <a:ext cx="6923313" cy="2313992"/>
          </a:xfrm>
          <a:prstGeom prst="rect">
            <a:avLst/>
          </a:prstGeom>
        </p:spPr>
      </p:pic>
      <p:sp>
        <p:nvSpPr>
          <p:cNvPr id="11" name="TextBox 10">
            <a:extLst>
              <a:ext uri="{FF2B5EF4-FFF2-40B4-BE49-F238E27FC236}">
                <a16:creationId xmlns:a16="http://schemas.microsoft.com/office/drawing/2014/main" id="{89172649-25F3-9D72-02C2-43AC621EF22F}"/>
              </a:ext>
            </a:extLst>
          </p:cNvPr>
          <p:cNvSpPr txBox="1"/>
          <p:nvPr/>
        </p:nvSpPr>
        <p:spPr>
          <a:xfrm>
            <a:off x="5299788" y="4404049"/>
            <a:ext cx="6494106" cy="646331"/>
          </a:xfrm>
          <a:prstGeom prst="rect">
            <a:avLst/>
          </a:prstGeom>
          <a:noFill/>
        </p:spPr>
        <p:txBody>
          <a:bodyPr wrap="square" rtlCol="0">
            <a:spAutoFit/>
          </a:bodyPr>
          <a:lstStyle/>
          <a:p>
            <a:r>
              <a:rPr lang="en-IN" dirty="0"/>
              <a:t>This is the Architecture of my first CNN model, Inference related screenshots for this structure are on the next page</a:t>
            </a:r>
          </a:p>
        </p:txBody>
      </p:sp>
    </p:spTree>
    <p:extLst>
      <p:ext uri="{BB962C8B-B14F-4D97-AF65-F5344CB8AC3E}">
        <p14:creationId xmlns:p14="http://schemas.microsoft.com/office/powerpoint/2010/main" val="28607474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826396" y="586855"/>
            <a:ext cx="4230100" cy="3387497"/>
          </a:xfrm>
        </p:spPr>
        <p:txBody>
          <a:bodyPr anchor="b">
            <a:normAutofit/>
          </a:bodyPr>
          <a:lstStyle/>
          <a:p>
            <a:pPr algn="r"/>
            <a:r>
              <a:rPr lang="en-IN" sz="1900" dirty="0">
                <a:solidFill>
                  <a:srgbClr val="FFFFFF"/>
                </a:solidFill>
              </a:rPr>
              <a:t>Model 1 : </a:t>
            </a:r>
            <a:r>
              <a:rPr lang="en-IN" sz="1900" dirty="0" err="1">
                <a:solidFill>
                  <a:srgbClr val="FFFFFF"/>
                </a:solidFill>
              </a:rPr>
              <a:t>MAIN_Fashionmnistcnn_AshutoshJha</a:t>
            </a: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r>
              <a:rPr lang="en-IN" sz="1900" dirty="0">
                <a:solidFill>
                  <a:srgbClr val="FFFFFF"/>
                </a:solidFill>
              </a:rPr>
              <a:t>UN-OPTIMIZED ACCURACY, LOSS AND BASELINE INFERENCE LATENCY</a:t>
            </a:r>
            <a:br>
              <a:rPr lang="en-IN" sz="1900" dirty="0">
                <a:solidFill>
                  <a:srgbClr val="FFFFFF"/>
                </a:solidFill>
              </a:rPr>
            </a:br>
            <a:endParaRPr lang="en-IN" sz="1900" dirty="0">
              <a:solidFill>
                <a:srgbClr val="FFFFFF"/>
              </a:solidFill>
            </a:endParaRPr>
          </a:p>
        </p:txBody>
      </p:sp>
      <p:pic>
        <p:nvPicPr>
          <p:cNvPr id="5" name="Content Placeholder 4" descr="A screenshot of a computer&#10;&#10;Description automatically generated">
            <a:extLst>
              <a:ext uri="{FF2B5EF4-FFF2-40B4-BE49-F238E27FC236}">
                <a16:creationId xmlns:a16="http://schemas.microsoft.com/office/drawing/2014/main" id="{EB0E3FEC-ABEB-CCAF-01E7-65804733EB0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6908" t="59274" r="40109" b="12753"/>
          <a:stretch/>
        </p:blipFill>
        <p:spPr>
          <a:xfrm>
            <a:off x="5576079" y="873920"/>
            <a:ext cx="6632205" cy="4618652"/>
          </a:xfrm>
        </p:spPr>
      </p:pic>
      <mc:AlternateContent xmlns:mc="http://schemas.openxmlformats.org/markup-compatibility/2006">
        <mc:Choice xmlns:p14="http://schemas.microsoft.com/office/powerpoint/2010/main" Requires="p14">
          <p:contentPart p14:bwMode="auto" r:id="rId3">
            <p14:nvContentPartPr>
              <p14:cNvPr id="9" name="Ink 8">
                <a:extLst>
                  <a:ext uri="{FF2B5EF4-FFF2-40B4-BE49-F238E27FC236}">
                    <a16:creationId xmlns:a16="http://schemas.microsoft.com/office/drawing/2014/main" id="{24E0466A-ED5D-B3A7-5DBE-4BEBD095CE16}"/>
                  </a:ext>
                </a:extLst>
              </p14:cNvPr>
              <p14:cNvContentPartPr/>
              <p14:nvPr/>
            </p14:nvContentPartPr>
            <p14:xfrm>
              <a:off x="5998248" y="2704176"/>
              <a:ext cx="3273120" cy="50760"/>
            </p14:xfrm>
          </p:contentPart>
        </mc:Choice>
        <mc:Fallback>
          <p:pic>
            <p:nvPicPr>
              <p:cNvPr id="9" name="Ink 8">
                <a:extLst>
                  <a:ext uri="{FF2B5EF4-FFF2-40B4-BE49-F238E27FC236}">
                    <a16:creationId xmlns:a16="http://schemas.microsoft.com/office/drawing/2014/main" id="{24E0466A-ED5D-B3A7-5DBE-4BEBD095CE16}"/>
                  </a:ext>
                </a:extLst>
              </p:cNvPr>
              <p:cNvPicPr/>
              <p:nvPr/>
            </p:nvPicPr>
            <p:blipFill>
              <a:blip r:embed="rId4"/>
              <a:stretch>
                <a:fillRect/>
              </a:stretch>
            </p:blipFill>
            <p:spPr>
              <a:xfrm>
                <a:off x="5944248" y="2596536"/>
                <a:ext cx="3380760" cy="2664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10" name="Ink 9">
                <a:extLst>
                  <a:ext uri="{FF2B5EF4-FFF2-40B4-BE49-F238E27FC236}">
                    <a16:creationId xmlns:a16="http://schemas.microsoft.com/office/drawing/2014/main" id="{5B273210-506D-82A1-BDCE-C351D916756B}"/>
                  </a:ext>
                </a:extLst>
              </p14:cNvPr>
              <p14:cNvContentPartPr/>
              <p14:nvPr/>
            </p14:nvContentPartPr>
            <p14:xfrm>
              <a:off x="6062328" y="4962816"/>
              <a:ext cx="977760" cy="39240"/>
            </p14:xfrm>
          </p:contentPart>
        </mc:Choice>
        <mc:Fallback>
          <p:pic>
            <p:nvPicPr>
              <p:cNvPr id="10" name="Ink 9">
                <a:extLst>
                  <a:ext uri="{FF2B5EF4-FFF2-40B4-BE49-F238E27FC236}">
                    <a16:creationId xmlns:a16="http://schemas.microsoft.com/office/drawing/2014/main" id="{5B273210-506D-82A1-BDCE-C351D916756B}"/>
                  </a:ext>
                </a:extLst>
              </p:cNvPr>
              <p:cNvPicPr/>
              <p:nvPr/>
            </p:nvPicPr>
            <p:blipFill>
              <a:blip r:embed="rId6"/>
              <a:stretch>
                <a:fillRect/>
              </a:stretch>
            </p:blipFill>
            <p:spPr>
              <a:xfrm>
                <a:off x="6008688" y="4854816"/>
                <a:ext cx="1085400" cy="25488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1" name="Ink 10">
                <a:extLst>
                  <a:ext uri="{FF2B5EF4-FFF2-40B4-BE49-F238E27FC236}">
                    <a16:creationId xmlns:a16="http://schemas.microsoft.com/office/drawing/2014/main" id="{F03CEC37-2DBC-5E66-2F95-92E163CEFADA}"/>
                  </a:ext>
                </a:extLst>
              </p14:cNvPr>
              <p14:cNvContentPartPr/>
              <p14:nvPr/>
            </p14:nvContentPartPr>
            <p14:xfrm>
              <a:off x="6025968" y="4690656"/>
              <a:ext cx="767160" cy="19080"/>
            </p14:xfrm>
          </p:contentPart>
        </mc:Choice>
        <mc:Fallback>
          <p:pic>
            <p:nvPicPr>
              <p:cNvPr id="11" name="Ink 10">
                <a:extLst>
                  <a:ext uri="{FF2B5EF4-FFF2-40B4-BE49-F238E27FC236}">
                    <a16:creationId xmlns:a16="http://schemas.microsoft.com/office/drawing/2014/main" id="{F03CEC37-2DBC-5E66-2F95-92E163CEFADA}"/>
                  </a:ext>
                </a:extLst>
              </p:cNvPr>
              <p:cNvPicPr/>
              <p:nvPr/>
            </p:nvPicPr>
            <p:blipFill>
              <a:blip r:embed="rId8"/>
              <a:stretch>
                <a:fillRect/>
              </a:stretch>
            </p:blipFill>
            <p:spPr>
              <a:xfrm>
                <a:off x="5971968" y="4583016"/>
                <a:ext cx="874800" cy="234720"/>
              </a:xfrm>
              <a:prstGeom prst="rect">
                <a:avLst/>
              </a:prstGeom>
            </p:spPr>
          </p:pic>
        </mc:Fallback>
      </mc:AlternateContent>
    </p:spTree>
    <p:extLst>
      <p:ext uri="{BB962C8B-B14F-4D97-AF65-F5344CB8AC3E}">
        <p14:creationId xmlns:p14="http://schemas.microsoft.com/office/powerpoint/2010/main" val="35493850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826396" y="586855"/>
            <a:ext cx="4230100" cy="3387497"/>
          </a:xfrm>
        </p:spPr>
        <p:txBody>
          <a:bodyPr anchor="b">
            <a:normAutofit/>
          </a:bodyPr>
          <a:lstStyle/>
          <a:p>
            <a:pPr algn="r"/>
            <a:r>
              <a:rPr lang="en-IN" sz="1900" dirty="0">
                <a:solidFill>
                  <a:srgbClr val="FFFFFF"/>
                </a:solidFill>
              </a:rPr>
              <a:t>Model 1 : </a:t>
            </a:r>
            <a:r>
              <a:rPr lang="en-IN" sz="1900" dirty="0" err="1">
                <a:solidFill>
                  <a:srgbClr val="FFFFFF"/>
                </a:solidFill>
              </a:rPr>
              <a:t>MAIN_Fashionmnistcnn_AshutoshJha</a:t>
            </a: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r>
              <a:rPr lang="en-IN" sz="1900" dirty="0">
                <a:solidFill>
                  <a:srgbClr val="FFFFFF"/>
                </a:solidFill>
              </a:rPr>
              <a:t>OPTIMIZED ACCURACY, LOSS AND BASELINE INFERENCE LATENCY</a:t>
            </a:r>
            <a:br>
              <a:rPr lang="en-IN" sz="1900" dirty="0">
                <a:solidFill>
                  <a:srgbClr val="FFFFFF"/>
                </a:solidFill>
              </a:rPr>
            </a:br>
            <a:endParaRPr lang="en-IN" sz="1900" dirty="0">
              <a:solidFill>
                <a:srgbClr val="FFFFFF"/>
              </a:solidFill>
            </a:endParaRPr>
          </a:p>
        </p:txBody>
      </p:sp>
      <p:pic>
        <p:nvPicPr>
          <p:cNvPr id="11" name="Content Placeholder 10" descr="A screenshot of a computer&#10;&#10;Description automatically generated">
            <a:extLst>
              <a:ext uri="{FF2B5EF4-FFF2-40B4-BE49-F238E27FC236}">
                <a16:creationId xmlns:a16="http://schemas.microsoft.com/office/drawing/2014/main" id="{057496EB-2E47-919C-E2FD-A9C93B24575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8663" t="31108" r="52052" b="52959"/>
          <a:stretch/>
        </p:blipFill>
        <p:spPr>
          <a:xfrm>
            <a:off x="5738328" y="325598"/>
            <a:ext cx="6214186" cy="2706851"/>
          </a:xfrm>
        </p:spPr>
      </p:pic>
      <p:pic>
        <p:nvPicPr>
          <p:cNvPr id="15" name="Picture 14" descr="A screenshot of a computer&#10;&#10;Description automatically generated">
            <a:extLst>
              <a:ext uri="{FF2B5EF4-FFF2-40B4-BE49-F238E27FC236}">
                <a16:creationId xmlns:a16="http://schemas.microsoft.com/office/drawing/2014/main" id="{D63C1F13-2A51-BDB6-BFC8-F610B7B7CA76}"/>
              </a:ext>
            </a:extLst>
          </p:cNvPr>
          <p:cNvPicPr>
            <a:picLocks noChangeAspect="1"/>
          </p:cNvPicPr>
          <p:nvPr/>
        </p:nvPicPr>
        <p:blipFill rotWithShape="1">
          <a:blip r:embed="rId3">
            <a:extLst>
              <a:ext uri="{28A0092B-C50C-407E-A947-70E740481C1C}">
                <a14:useLocalDpi xmlns:a14="http://schemas.microsoft.com/office/drawing/2010/main" val="0"/>
              </a:ext>
            </a:extLst>
          </a:blip>
          <a:srcRect l="18732" t="70067" r="46226" b="14877"/>
          <a:stretch/>
        </p:blipFill>
        <p:spPr>
          <a:xfrm>
            <a:off x="5738328" y="3648269"/>
            <a:ext cx="6214186" cy="2706851"/>
          </a:xfrm>
          <a:prstGeom prst="rect">
            <a:avLst/>
          </a:prstGeom>
        </p:spPr>
      </p:pic>
      <mc:AlternateContent xmlns:mc="http://schemas.openxmlformats.org/markup-compatibility/2006">
        <mc:Choice xmlns:p14="http://schemas.microsoft.com/office/powerpoint/2010/main" Requires="p14">
          <p:contentPart p14:bwMode="auto" r:id="rId4">
            <p14:nvContentPartPr>
              <p14:cNvPr id="19" name="Ink 18">
                <a:extLst>
                  <a:ext uri="{FF2B5EF4-FFF2-40B4-BE49-F238E27FC236}">
                    <a16:creationId xmlns:a16="http://schemas.microsoft.com/office/drawing/2014/main" id="{79335428-EB58-400D-8B9E-46E2C8FC2320}"/>
                  </a:ext>
                </a:extLst>
              </p14:cNvPr>
              <p14:cNvContentPartPr/>
              <p14:nvPr/>
            </p14:nvContentPartPr>
            <p14:xfrm>
              <a:off x="6036048" y="2212776"/>
              <a:ext cx="4506840" cy="92520"/>
            </p14:xfrm>
          </p:contentPart>
        </mc:Choice>
        <mc:Fallback>
          <p:pic>
            <p:nvPicPr>
              <p:cNvPr id="19" name="Ink 18">
                <a:extLst>
                  <a:ext uri="{FF2B5EF4-FFF2-40B4-BE49-F238E27FC236}">
                    <a16:creationId xmlns:a16="http://schemas.microsoft.com/office/drawing/2014/main" id="{79335428-EB58-400D-8B9E-46E2C8FC2320}"/>
                  </a:ext>
                </a:extLst>
              </p:cNvPr>
              <p:cNvPicPr/>
              <p:nvPr/>
            </p:nvPicPr>
            <p:blipFill>
              <a:blip r:embed="rId5"/>
              <a:stretch>
                <a:fillRect/>
              </a:stretch>
            </p:blipFill>
            <p:spPr>
              <a:xfrm>
                <a:off x="5982408" y="2104776"/>
                <a:ext cx="4614480" cy="3081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0" name="Ink 19">
                <a:extLst>
                  <a:ext uri="{FF2B5EF4-FFF2-40B4-BE49-F238E27FC236}">
                    <a16:creationId xmlns:a16="http://schemas.microsoft.com/office/drawing/2014/main" id="{5E41ECCB-2BFE-B202-5D5E-4C55D8510E12}"/>
                  </a:ext>
                </a:extLst>
              </p14:cNvPr>
              <p14:cNvContentPartPr/>
              <p14:nvPr/>
            </p14:nvContentPartPr>
            <p14:xfrm>
              <a:off x="5934168" y="5815296"/>
              <a:ext cx="877320" cy="10440"/>
            </p14:xfrm>
          </p:contentPart>
        </mc:Choice>
        <mc:Fallback>
          <p:pic>
            <p:nvPicPr>
              <p:cNvPr id="20" name="Ink 19">
                <a:extLst>
                  <a:ext uri="{FF2B5EF4-FFF2-40B4-BE49-F238E27FC236}">
                    <a16:creationId xmlns:a16="http://schemas.microsoft.com/office/drawing/2014/main" id="{5E41ECCB-2BFE-B202-5D5E-4C55D8510E12}"/>
                  </a:ext>
                </a:extLst>
              </p:cNvPr>
              <p:cNvPicPr/>
              <p:nvPr/>
            </p:nvPicPr>
            <p:blipFill>
              <a:blip r:embed="rId7"/>
              <a:stretch>
                <a:fillRect/>
              </a:stretch>
            </p:blipFill>
            <p:spPr>
              <a:xfrm>
                <a:off x="5880528" y="5707296"/>
                <a:ext cx="984960" cy="22608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22" name="Ink 21">
                <a:extLst>
                  <a:ext uri="{FF2B5EF4-FFF2-40B4-BE49-F238E27FC236}">
                    <a16:creationId xmlns:a16="http://schemas.microsoft.com/office/drawing/2014/main" id="{EC4D8310-7C08-A0BC-2D48-F06B2943277E}"/>
                  </a:ext>
                </a:extLst>
              </p14:cNvPr>
              <p14:cNvContentPartPr/>
              <p14:nvPr/>
            </p14:nvContentPartPr>
            <p14:xfrm>
              <a:off x="5952528" y="6080616"/>
              <a:ext cx="1078560" cy="55800"/>
            </p14:xfrm>
          </p:contentPart>
        </mc:Choice>
        <mc:Fallback>
          <p:pic>
            <p:nvPicPr>
              <p:cNvPr id="22" name="Ink 21">
                <a:extLst>
                  <a:ext uri="{FF2B5EF4-FFF2-40B4-BE49-F238E27FC236}">
                    <a16:creationId xmlns:a16="http://schemas.microsoft.com/office/drawing/2014/main" id="{EC4D8310-7C08-A0BC-2D48-F06B2943277E}"/>
                  </a:ext>
                </a:extLst>
              </p:cNvPr>
              <p:cNvPicPr/>
              <p:nvPr/>
            </p:nvPicPr>
            <p:blipFill>
              <a:blip r:embed="rId9"/>
              <a:stretch>
                <a:fillRect/>
              </a:stretch>
            </p:blipFill>
            <p:spPr>
              <a:xfrm>
                <a:off x="5898528" y="5972976"/>
                <a:ext cx="1186200" cy="271440"/>
              </a:xfrm>
              <a:prstGeom prst="rect">
                <a:avLst/>
              </a:prstGeom>
            </p:spPr>
          </p:pic>
        </mc:Fallback>
      </mc:AlternateContent>
    </p:spTree>
    <p:extLst>
      <p:ext uri="{BB962C8B-B14F-4D97-AF65-F5344CB8AC3E}">
        <p14:creationId xmlns:p14="http://schemas.microsoft.com/office/powerpoint/2010/main" val="41333025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826396" y="586855"/>
            <a:ext cx="4230100" cy="3387497"/>
          </a:xfrm>
        </p:spPr>
        <p:txBody>
          <a:bodyPr anchor="b">
            <a:normAutofit/>
          </a:bodyPr>
          <a:lstStyle/>
          <a:p>
            <a:pPr algn="r"/>
            <a:r>
              <a:rPr lang="en-IN" sz="1900" dirty="0">
                <a:solidFill>
                  <a:srgbClr val="FFFFFF"/>
                </a:solidFill>
              </a:rPr>
              <a:t>Model 1 : </a:t>
            </a:r>
            <a:r>
              <a:rPr lang="en-IN" sz="1900" dirty="0" err="1">
                <a:solidFill>
                  <a:srgbClr val="FFFFFF"/>
                </a:solidFill>
              </a:rPr>
              <a:t>MAIN_Fashionmnistcnn_AshutoshJha</a:t>
            </a: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r>
              <a:rPr lang="en-IN" sz="1900" dirty="0">
                <a:solidFill>
                  <a:srgbClr val="FFFFFF"/>
                </a:solidFill>
              </a:rPr>
              <a:t>LOSS AND ACCURACY GRAPH</a:t>
            </a:r>
          </a:p>
        </p:txBody>
      </p:sp>
      <p:pic>
        <p:nvPicPr>
          <p:cNvPr id="5" name="Content Placeholder 4" descr="A screen shot of a computer&#10;&#10;Description automatically generated">
            <a:extLst>
              <a:ext uri="{FF2B5EF4-FFF2-40B4-BE49-F238E27FC236}">
                <a16:creationId xmlns:a16="http://schemas.microsoft.com/office/drawing/2014/main" id="{79D2550E-64BF-8407-1EEB-382DEC8E50F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2089" t="25841" r="3846" b="34246"/>
          <a:stretch/>
        </p:blipFill>
        <p:spPr>
          <a:xfrm>
            <a:off x="5588346" y="0"/>
            <a:ext cx="6482581" cy="3293706"/>
          </a:xfrm>
        </p:spPr>
      </p:pic>
      <p:pic>
        <p:nvPicPr>
          <p:cNvPr id="7" name="Picture 6" descr="A screen shot of a computer&#10;&#10;Description automatically generated">
            <a:extLst>
              <a:ext uri="{FF2B5EF4-FFF2-40B4-BE49-F238E27FC236}">
                <a16:creationId xmlns:a16="http://schemas.microsoft.com/office/drawing/2014/main" id="{943CBAAB-436C-F84A-B3E3-9B5D8D06C96B}"/>
              </a:ext>
            </a:extLst>
          </p:cNvPr>
          <p:cNvPicPr>
            <a:picLocks noChangeAspect="1"/>
          </p:cNvPicPr>
          <p:nvPr/>
        </p:nvPicPr>
        <p:blipFill rotWithShape="1">
          <a:blip r:embed="rId3">
            <a:extLst>
              <a:ext uri="{28A0092B-C50C-407E-A947-70E740481C1C}">
                <a14:useLocalDpi xmlns:a14="http://schemas.microsoft.com/office/drawing/2010/main" val="0"/>
              </a:ext>
            </a:extLst>
          </a:blip>
          <a:srcRect l="23189" t="31429" r="3509" b="29252"/>
          <a:stretch/>
        </p:blipFill>
        <p:spPr>
          <a:xfrm>
            <a:off x="5588347" y="3293707"/>
            <a:ext cx="6474439" cy="3564290"/>
          </a:xfrm>
          <a:prstGeom prst="rect">
            <a:avLst/>
          </a:prstGeom>
        </p:spPr>
      </p:pic>
    </p:spTree>
    <p:extLst>
      <p:ext uri="{BB962C8B-B14F-4D97-AF65-F5344CB8AC3E}">
        <p14:creationId xmlns:p14="http://schemas.microsoft.com/office/powerpoint/2010/main" val="30732975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826396" y="586855"/>
            <a:ext cx="4230100" cy="3387497"/>
          </a:xfrm>
        </p:spPr>
        <p:txBody>
          <a:bodyPr anchor="b">
            <a:normAutofit/>
          </a:bodyPr>
          <a:lstStyle/>
          <a:p>
            <a:pPr algn="r"/>
            <a:r>
              <a:rPr lang="en-IN" sz="1900" dirty="0">
                <a:solidFill>
                  <a:srgbClr val="FFFFFF"/>
                </a:solidFill>
              </a:rPr>
              <a:t>Model 1 : </a:t>
            </a:r>
            <a:r>
              <a:rPr lang="en-IN" sz="1900" dirty="0" err="1">
                <a:solidFill>
                  <a:srgbClr val="FFFFFF"/>
                </a:solidFill>
              </a:rPr>
              <a:t>MAIN_Fashionmnistcnn_AshutoshJha</a:t>
            </a: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r>
              <a:rPr lang="en-IN" sz="1900" dirty="0">
                <a:solidFill>
                  <a:srgbClr val="FFFFFF"/>
                </a:solidFill>
              </a:rPr>
              <a:t>CLASSIFICATION REPORT &amp;  CONFUSION MATRIX</a:t>
            </a:r>
            <a:br>
              <a:rPr lang="en-IN" sz="1900" dirty="0">
                <a:solidFill>
                  <a:srgbClr val="FFFFFF"/>
                </a:solidFill>
              </a:rPr>
            </a:br>
            <a:endParaRPr lang="en-IN" sz="1900" dirty="0">
              <a:solidFill>
                <a:srgbClr val="FFFFFF"/>
              </a:solidFill>
            </a:endParaRPr>
          </a:p>
        </p:txBody>
      </p:sp>
      <p:pic>
        <p:nvPicPr>
          <p:cNvPr id="5" name="Content Placeholder 4" descr="A screenshot of a computer&#10;&#10;Description automatically generated">
            <a:extLst>
              <a:ext uri="{FF2B5EF4-FFF2-40B4-BE49-F238E27FC236}">
                <a16:creationId xmlns:a16="http://schemas.microsoft.com/office/drawing/2014/main" id="{8CDDC54D-0A7D-9868-3668-DDB905CB927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6886" t="28228" r="50087" b="44823"/>
          <a:stretch/>
        </p:blipFill>
        <p:spPr>
          <a:xfrm>
            <a:off x="6344817" y="205807"/>
            <a:ext cx="4861249" cy="2977439"/>
          </a:xfrm>
        </p:spPr>
      </p:pic>
      <p:pic>
        <p:nvPicPr>
          <p:cNvPr id="7" name="Picture 6" descr="A screenshot of a computer&#10;&#10;Description automatically generated">
            <a:extLst>
              <a:ext uri="{FF2B5EF4-FFF2-40B4-BE49-F238E27FC236}">
                <a16:creationId xmlns:a16="http://schemas.microsoft.com/office/drawing/2014/main" id="{31386245-148C-E726-78DB-3EFBFD6D4183}"/>
              </a:ext>
            </a:extLst>
          </p:cNvPr>
          <p:cNvPicPr>
            <a:picLocks noChangeAspect="1"/>
          </p:cNvPicPr>
          <p:nvPr/>
        </p:nvPicPr>
        <p:blipFill rotWithShape="1">
          <a:blip r:embed="rId3">
            <a:extLst>
              <a:ext uri="{28A0092B-C50C-407E-A947-70E740481C1C}">
                <a14:useLocalDpi xmlns:a14="http://schemas.microsoft.com/office/drawing/2010/main" val="0"/>
              </a:ext>
            </a:extLst>
          </a:blip>
          <a:srcRect l="25025" t="17849" r="27450" b="12116"/>
          <a:stretch/>
        </p:blipFill>
        <p:spPr>
          <a:xfrm>
            <a:off x="6007232" y="3287648"/>
            <a:ext cx="5794310" cy="3115891"/>
          </a:xfrm>
          <a:prstGeom prst="rect">
            <a:avLst/>
          </a:prstGeom>
        </p:spPr>
      </p:pic>
    </p:spTree>
    <p:extLst>
      <p:ext uri="{BB962C8B-B14F-4D97-AF65-F5344CB8AC3E}">
        <p14:creationId xmlns:p14="http://schemas.microsoft.com/office/powerpoint/2010/main" val="38128026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1371599" y="294538"/>
            <a:ext cx="9895951" cy="1033669"/>
          </a:xfrm>
        </p:spPr>
        <p:txBody>
          <a:bodyPr>
            <a:normAutofit fontScale="90000"/>
          </a:bodyPr>
          <a:lstStyle/>
          <a:p>
            <a:r>
              <a:rPr lang="en-IN" sz="4000" dirty="0">
                <a:solidFill>
                  <a:srgbClr val="FFFFFF"/>
                </a:solidFill>
              </a:rPr>
              <a:t>Model 2 : 1stBackup_Ashutoshjha</a:t>
            </a:r>
            <a:br>
              <a:rPr lang="en-IN" sz="4000" dirty="0">
                <a:solidFill>
                  <a:srgbClr val="FFFFFF"/>
                </a:solidFill>
              </a:rPr>
            </a:br>
            <a:endParaRPr lang="en-IN" sz="4000" dirty="0">
              <a:solidFill>
                <a:srgbClr val="FFFFFF"/>
              </a:solidFill>
            </a:endParaRPr>
          </a:p>
        </p:txBody>
      </p:sp>
      <p:pic>
        <p:nvPicPr>
          <p:cNvPr id="15" name="Content Placeholder 14" descr="A screenshot of a computer&#10;&#10;Description automatically generated">
            <a:extLst>
              <a:ext uri="{FF2B5EF4-FFF2-40B4-BE49-F238E27FC236}">
                <a16:creationId xmlns:a16="http://schemas.microsoft.com/office/drawing/2014/main" id="{8C9993ED-F6AC-E403-D9E7-6985840E714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2217" t="21423" r="52096" b="11977"/>
          <a:stretch/>
        </p:blipFill>
        <p:spPr>
          <a:xfrm>
            <a:off x="-3" y="1597432"/>
            <a:ext cx="4254762" cy="5185923"/>
          </a:xfrm>
        </p:spPr>
      </p:pic>
      <p:pic>
        <p:nvPicPr>
          <p:cNvPr id="18" name="Picture 17" descr="A screenshot of a computer&#10;&#10;Description automatically generated">
            <a:extLst>
              <a:ext uri="{FF2B5EF4-FFF2-40B4-BE49-F238E27FC236}">
                <a16:creationId xmlns:a16="http://schemas.microsoft.com/office/drawing/2014/main" id="{68C4C1FA-E17F-CEC5-09BA-A6ED5EF06CDA}"/>
              </a:ext>
            </a:extLst>
          </p:cNvPr>
          <p:cNvPicPr>
            <a:picLocks noChangeAspect="1"/>
          </p:cNvPicPr>
          <p:nvPr/>
        </p:nvPicPr>
        <p:blipFill rotWithShape="1">
          <a:blip r:embed="rId3">
            <a:extLst>
              <a:ext uri="{28A0092B-C50C-407E-A947-70E740481C1C}">
                <a14:useLocalDpi xmlns:a14="http://schemas.microsoft.com/office/drawing/2010/main" val="0"/>
              </a:ext>
            </a:extLst>
          </a:blip>
          <a:srcRect l="22501" t="41360" r="48571" b="40136"/>
          <a:stretch/>
        </p:blipFill>
        <p:spPr>
          <a:xfrm>
            <a:off x="4320074" y="1622745"/>
            <a:ext cx="7511142" cy="1894896"/>
          </a:xfrm>
          <a:prstGeom prst="rect">
            <a:avLst/>
          </a:prstGeom>
        </p:spPr>
      </p:pic>
      <p:sp>
        <p:nvSpPr>
          <p:cNvPr id="19" name="TextBox 18">
            <a:extLst>
              <a:ext uri="{FF2B5EF4-FFF2-40B4-BE49-F238E27FC236}">
                <a16:creationId xmlns:a16="http://schemas.microsoft.com/office/drawing/2014/main" id="{D219C0F6-84EA-01C4-51D8-300867F364AB}"/>
              </a:ext>
            </a:extLst>
          </p:cNvPr>
          <p:cNvSpPr txBox="1"/>
          <p:nvPr/>
        </p:nvSpPr>
        <p:spPr>
          <a:xfrm>
            <a:off x="4711959" y="3937518"/>
            <a:ext cx="7343192" cy="923330"/>
          </a:xfrm>
          <a:prstGeom prst="rect">
            <a:avLst/>
          </a:prstGeom>
          <a:noFill/>
        </p:spPr>
        <p:txBody>
          <a:bodyPr wrap="square" rtlCol="0">
            <a:spAutoFit/>
          </a:bodyPr>
          <a:lstStyle/>
          <a:p>
            <a:r>
              <a:rPr lang="en-IN" dirty="0"/>
              <a:t>This is the Architecture of my Second CNN model, Inference related screenshots for this structure are on the next page</a:t>
            </a:r>
          </a:p>
          <a:p>
            <a:endParaRPr lang="en-IN" dirty="0"/>
          </a:p>
        </p:txBody>
      </p:sp>
    </p:spTree>
    <p:extLst>
      <p:ext uri="{BB962C8B-B14F-4D97-AF65-F5344CB8AC3E}">
        <p14:creationId xmlns:p14="http://schemas.microsoft.com/office/powerpoint/2010/main" val="3860423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826396" y="586855"/>
            <a:ext cx="4230100" cy="3387497"/>
          </a:xfrm>
        </p:spPr>
        <p:txBody>
          <a:bodyPr anchor="b">
            <a:normAutofit/>
          </a:bodyPr>
          <a:lstStyle/>
          <a:p>
            <a:pPr algn="r"/>
            <a:r>
              <a:rPr lang="en-IN" sz="2000" dirty="0">
                <a:solidFill>
                  <a:srgbClr val="FFFFFF"/>
                </a:solidFill>
              </a:rPr>
              <a:t>Model 2 : 1stBackup_Ashutoshjha</a:t>
            </a: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r>
              <a:rPr lang="en-IN" sz="1900" dirty="0">
                <a:solidFill>
                  <a:srgbClr val="FFFFFF"/>
                </a:solidFill>
              </a:rPr>
              <a:t>UN-OPTIMIZED ACCURACY, LOSS AND BASELINE INFERENCE LATENCY</a:t>
            </a:r>
            <a:br>
              <a:rPr lang="en-IN" sz="1900" dirty="0">
                <a:solidFill>
                  <a:srgbClr val="FFFFFF"/>
                </a:solidFill>
              </a:rPr>
            </a:br>
            <a:endParaRPr lang="en-IN" sz="1900" dirty="0">
              <a:solidFill>
                <a:srgbClr val="FFFFFF"/>
              </a:solidFill>
            </a:endParaRPr>
          </a:p>
        </p:txBody>
      </p:sp>
      <p:pic>
        <p:nvPicPr>
          <p:cNvPr id="5" name="Content Placeholder 4" descr="A screenshot of a computer&#10;&#10;Description automatically generated">
            <a:extLst>
              <a:ext uri="{FF2B5EF4-FFF2-40B4-BE49-F238E27FC236}">
                <a16:creationId xmlns:a16="http://schemas.microsoft.com/office/drawing/2014/main" id="{8F1420EC-477E-83D4-334D-E7A41B81388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7462" t="74623" r="40877" b="13437"/>
          <a:stretch/>
        </p:blipFill>
        <p:spPr>
          <a:xfrm>
            <a:off x="5576081" y="299390"/>
            <a:ext cx="6522788" cy="2407298"/>
          </a:xfrm>
        </p:spPr>
      </p:pic>
      <p:pic>
        <p:nvPicPr>
          <p:cNvPr id="7" name="Picture 6" descr="A screenshot of a computer&#10;&#10;Description automatically generated">
            <a:extLst>
              <a:ext uri="{FF2B5EF4-FFF2-40B4-BE49-F238E27FC236}">
                <a16:creationId xmlns:a16="http://schemas.microsoft.com/office/drawing/2014/main" id="{3931B5D0-1C52-12DA-6BC1-B6928B883B6C}"/>
              </a:ext>
            </a:extLst>
          </p:cNvPr>
          <p:cNvPicPr>
            <a:picLocks noChangeAspect="1"/>
          </p:cNvPicPr>
          <p:nvPr/>
        </p:nvPicPr>
        <p:blipFill rotWithShape="1">
          <a:blip r:embed="rId3">
            <a:extLst>
              <a:ext uri="{28A0092B-C50C-407E-A947-70E740481C1C}">
                <a14:useLocalDpi xmlns:a14="http://schemas.microsoft.com/office/drawing/2010/main" val="0"/>
              </a:ext>
            </a:extLst>
          </a:blip>
          <a:srcRect l="19668" t="46531" r="46499" b="39467"/>
          <a:stretch/>
        </p:blipFill>
        <p:spPr>
          <a:xfrm>
            <a:off x="5588347" y="3312367"/>
            <a:ext cx="6510522" cy="2789853"/>
          </a:xfrm>
          <a:prstGeom prst="rect">
            <a:avLst/>
          </a:prstGeom>
        </p:spPr>
      </p:pic>
      <mc:AlternateContent xmlns:mc="http://schemas.openxmlformats.org/markup-compatibility/2006">
        <mc:Choice xmlns:p14="http://schemas.microsoft.com/office/powerpoint/2010/main" Requires="p14">
          <p:contentPart p14:bwMode="auto" r:id="rId4">
            <p14:nvContentPartPr>
              <p14:cNvPr id="8" name="Ink 7">
                <a:extLst>
                  <a:ext uri="{FF2B5EF4-FFF2-40B4-BE49-F238E27FC236}">
                    <a16:creationId xmlns:a16="http://schemas.microsoft.com/office/drawing/2014/main" id="{9B3A2218-F25D-5BDA-955A-A0FA7EB2B1E0}"/>
                  </a:ext>
                </a:extLst>
              </p14:cNvPr>
              <p14:cNvContentPartPr/>
              <p14:nvPr/>
            </p14:nvContentPartPr>
            <p14:xfrm>
              <a:off x="5970888" y="2294496"/>
              <a:ext cx="5191200" cy="57960"/>
            </p14:xfrm>
          </p:contentPart>
        </mc:Choice>
        <mc:Fallback>
          <p:pic>
            <p:nvPicPr>
              <p:cNvPr id="8" name="Ink 7">
                <a:extLst>
                  <a:ext uri="{FF2B5EF4-FFF2-40B4-BE49-F238E27FC236}">
                    <a16:creationId xmlns:a16="http://schemas.microsoft.com/office/drawing/2014/main" id="{9B3A2218-F25D-5BDA-955A-A0FA7EB2B1E0}"/>
                  </a:ext>
                </a:extLst>
              </p:cNvPr>
              <p:cNvPicPr/>
              <p:nvPr/>
            </p:nvPicPr>
            <p:blipFill>
              <a:blip r:embed="rId5"/>
              <a:stretch>
                <a:fillRect/>
              </a:stretch>
            </p:blipFill>
            <p:spPr>
              <a:xfrm>
                <a:off x="5916888" y="2186856"/>
                <a:ext cx="5298840" cy="2736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9" name="Ink 8">
                <a:extLst>
                  <a:ext uri="{FF2B5EF4-FFF2-40B4-BE49-F238E27FC236}">
                    <a16:creationId xmlns:a16="http://schemas.microsoft.com/office/drawing/2014/main" id="{C28A1BA9-B29F-D62A-05C6-4F68C7B17C87}"/>
                  </a:ext>
                </a:extLst>
              </p14:cNvPr>
              <p14:cNvContentPartPr/>
              <p14:nvPr/>
            </p14:nvContentPartPr>
            <p14:xfrm>
              <a:off x="5696568" y="5392296"/>
              <a:ext cx="867960" cy="94320"/>
            </p14:xfrm>
          </p:contentPart>
        </mc:Choice>
        <mc:Fallback>
          <p:pic>
            <p:nvPicPr>
              <p:cNvPr id="9" name="Ink 8">
                <a:extLst>
                  <a:ext uri="{FF2B5EF4-FFF2-40B4-BE49-F238E27FC236}">
                    <a16:creationId xmlns:a16="http://schemas.microsoft.com/office/drawing/2014/main" id="{C28A1BA9-B29F-D62A-05C6-4F68C7B17C87}"/>
                  </a:ext>
                </a:extLst>
              </p:cNvPr>
              <p:cNvPicPr/>
              <p:nvPr/>
            </p:nvPicPr>
            <p:blipFill>
              <a:blip r:embed="rId7"/>
              <a:stretch>
                <a:fillRect/>
              </a:stretch>
            </p:blipFill>
            <p:spPr>
              <a:xfrm>
                <a:off x="5642568" y="5284296"/>
                <a:ext cx="975600" cy="30996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0" name="Ink 9">
                <a:extLst>
                  <a:ext uri="{FF2B5EF4-FFF2-40B4-BE49-F238E27FC236}">
                    <a16:creationId xmlns:a16="http://schemas.microsoft.com/office/drawing/2014/main" id="{DDBD80C8-A08B-5A75-2934-6438455AE808}"/>
                  </a:ext>
                </a:extLst>
              </p14:cNvPr>
              <p14:cNvContentPartPr/>
              <p14:nvPr/>
            </p14:nvContentPartPr>
            <p14:xfrm>
              <a:off x="5705928" y="5750496"/>
              <a:ext cx="1977840" cy="37800"/>
            </p14:xfrm>
          </p:contentPart>
        </mc:Choice>
        <mc:Fallback>
          <p:pic>
            <p:nvPicPr>
              <p:cNvPr id="10" name="Ink 9">
                <a:extLst>
                  <a:ext uri="{FF2B5EF4-FFF2-40B4-BE49-F238E27FC236}">
                    <a16:creationId xmlns:a16="http://schemas.microsoft.com/office/drawing/2014/main" id="{DDBD80C8-A08B-5A75-2934-6438455AE808}"/>
                  </a:ext>
                </a:extLst>
              </p:cNvPr>
              <p:cNvPicPr/>
              <p:nvPr/>
            </p:nvPicPr>
            <p:blipFill>
              <a:blip r:embed="rId9"/>
              <a:stretch>
                <a:fillRect/>
              </a:stretch>
            </p:blipFill>
            <p:spPr>
              <a:xfrm>
                <a:off x="5651928" y="5642496"/>
                <a:ext cx="2085480" cy="253440"/>
              </a:xfrm>
              <a:prstGeom prst="rect">
                <a:avLst/>
              </a:prstGeom>
            </p:spPr>
          </p:pic>
        </mc:Fallback>
      </mc:AlternateContent>
    </p:spTree>
    <p:extLst>
      <p:ext uri="{BB962C8B-B14F-4D97-AF65-F5344CB8AC3E}">
        <p14:creationId xmlns:p14="http://schemas.microsoft.com/office/powerpoint/2010/main" val="2766653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DFD507E-3905-FD00-BE10-9EEAC0D5C658}"/>
              </a:ext>
            </a:extLst>
          </p:cNvPr>
          <p:cNvSpPr>
            <a:spLocks noGrp="1"/>
          </p:cNvSpPr>
          <p:nvPr>
            <p:ph type="title"/>
          </p:nvPr>
        </p:nvSpPr>
        <p:spPr>
          <a:xfrm>
            <a:off x="1371599" y="294538"/>
            <a:ext cx="9895951" cy="1033669"/>
          </a:xfrm>
        </p:spPr>
        <p:txBody>
          <a:bodyPr>
            <a:normAutofit fontScale="90000"/>
          </a:bodyPr>
          <a:lstStyle/>
          <a:p>
            <a:r>
              <a:rPr lang="en-US" sz="4000" dirty="0">
                <a:solidFill>
                  <a:srgbClr val="F4F4F4"/>
                </a:solidFill>
                <a:latin typeface="Amasis MT Pro Medium" panose="02040604050005020304" pitchFamily="18" charset="0"/>
              </a:rPr>
              <a:t>CONQUERING FASHION MNIST WITH CNNs USING COMPUTER VISION</a:t>
            </a:r>
            <a:endParaRPr lang="en-IN" sz="4000" dirty="0">
              <a:solidFill>
                <a:srgbClr val="FFFFFF"/>
              </a:solidFill>
            </a:endParaRPr>
          </a:p>
        </p:txBody>
      </p:sp>
      <p:sp>
        <p:nvSpPr>
          <p:cNvPr id="3" name="Content Placeholder 2">
            <a:extLst>
              <a:ext uri="{FF2B5EF4-FFF2-40B4-BE49-F238E27FC236}">
                <a16:creationId xmlns:a16="http://schemas.microsoft.com/office/drawing/2014/main" id="{EB92219F-8469-4B86-106F-C52392757FE7}"/>
              </a:ext>
            </a:extLst>
          </p:cNvPr>
          <p:cNvSpPr>
            <a:spLocks noGrp="1"/>
          </p:cNvSpPr>
          <p:nvPr>
            <p:ph idx="1"/>
          </p:nvPr>
        </p:nvSpPr>
        <p:spPr>
          <a:xfrm>
            <a:off x="1371599" y="1456071"/>
            <a:ext cx="9724031" cy="4116276"/>
          </a:xfrm>
        </p:spPr>
        <p:txBody>
          <a:bodyPr anchor="ctr">
            <a:normAutofit/>
          </a:bodyPr>
          <a:lstStyle/>
          <a:p>
            <a:pPr marL="0" indent="0">
              <a:buNone/>
            </a:pPr>
            <a:r>
              <a:rPr lang="en-US" sz="2000" dirty="0"/>
              <a:t>Fashion-MNIST is a dataset commonly used for image classification tasks in the field of computer vision. It consists of 60,000 training images and 10,000 testing images, each of which is a grayscale 28x28 pixel image belonging to one of ten different fashion categories.</a:t>
            </a:r>
          </a:p>
          <a:p>
            <a:pPr marL="0" indent="0">
              <a:buNone/>
            </a:pPr>
            <a:endParaRPr lang="en-US" sz="2000" dirty="0"/>
          </a:p>
          <a:p>
            <a:pPr marL="0" indent="0">
              <a:buNone/>
            </a:pPr>
            <a:r>
              <a:rPr lang="en-US" sz="2000" dirty="0"/>
              <a:t>And in this problem statement we have to make a CNN architecture which will help us in classifying the clothing items and then we have to make use of the optimization provided by intel </a:t>
            </a:r>
            <a:r>
              <a:rPr lang="en-US" sz="2000" dirty="0" err="1"/>
              <a:t>Devcloud</a:t>
            </a:r>
            <a:r>
              <a:rPr lang="en-US" sz="2000" dirty="0"/>
              <a:t> platform to optimize our model and then compare the BASELINE INFERENCE LATENCY and ACCURACY with and without the optimization.</a:t>
            </a:r>
            <a:endParaRPr lang="en-IN" sz="2000" dirty="0"/>
          </a:p>
        </p:txBody>
      </p:sp>
    </p:spTree>
    <p:extLst>
      <p:ext uri="{BB962C8B-B14F-4D97-AF65-F5344CB8AC3E}">
        <p14:creationId xmlns:p14="http://schemas.microsoft.com/office/powerpoint/2010/main" val="16671224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826396" y="586855"/>
            <a:ext cx="4230100" cy="3387497"/>
          </a:xfrm>
        </p:spPr>
        <p:txBody>
          <a:bodyPr anchor="b">
            <a:normAutofit/>
          </a:bodyPr>
          <a:lstStyle/>
          <a:p>
            <a:pPr algn="r"/>
            <a:r>
              <a:rPr lang="en-IN" sz="2000" dirty="0">
                <a:solidFill>
                  <a:srgbClr val="FFFFFF"/>
                </a:solidFill>
              </a:rPr>
              <a:t>Model 2 : 1stBackup_Ashutoshjha</a:t>
            </a: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r>
              <a:rPr lang="en-IN" sz="1900" dirty="0">
                <a:solidFill>
                  <a:srgbClr val="FFFFFF"/>
                </a:solidFill>
              </a:rPr>
              <a:t>OPTIMIZED ACCURACY, LOSS AND BASELINE INFERENCE LATENCY</a:t>
            </a:r>
            <a:br>
              <a:rPr lang="en-IN" sz="1900" dirty="0">
                <a:solidFill>
                  <a:srgbClr val="FFFFFF"/>
                </a:solidFill>
              </a:rPr>
            </a:br>
            <a:endParaRPr lang="en-IN" sz="1900" dirty="0">
              <a:solidFill>
                <a:srgbClr val="FFFFFF"/>
              </a:solidFill>
            </a:endParaRPr>
          </a:p>
        </p:txBody>
      </p:sp>
      <p:pic>
        <p:nvPicPr>
          <p:cNvPr id="5" name="Content Placeholder 4" descr="A screenshot of a computer&#10;&#10;Description automatically generated">
            <a:extLst>
              <a:ext uri="{FF2B5EF4-FFF2-40B4-BE49-F238E27FC236}">
                <a16:creationId xmlns:a16="http://schemas.microsoft.com/office/drawing/2014/main" id="{8ADDC693-0D52-1F0D-5C66-B0D572E635E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8251" t="21747" r="45098" b="49768"/>
          <a:stretch/>
        </p:blipFill>
        <p:spPr>
          <a:xfrm>
            <a:off x="5588347" y="335902"/>
            <a:ext cx="6602888" cy="5579706"/>
          </a:xfrm>
        </p:spPr>
      </p:pic>
      <mc:AlternateContent xmlns:mc="http://schemas.openxmlformats.org/markup-compatibility/2006">
        <mc:Choice xmlns:p14="http://schemas.microsoft.com/office/powerpoint/2010/main" Requires="p14">
          <p:contentPart p14:bwMode="auto" r:id="rId3">
            <p14:nvContentPartPr>
              <p14:cNvPr id="6" name="Ink 5">
                <a:extLst>
                  <a:ext uri="{FF2B5EF4-FFF2-40B4-BE49-F238E27FC236}">
                    <a16:creationId xmlns:a16="http://schemas.microsoft.com/office/drawing/2014/main" id="{C84CE917-8022-30A4-5E01-B5FA881156DD}"/>
                  </a:ext>
                </a:extLst>
              </p14:cNvPr>
              <p14:cNvContentPartPr/>
              <p14:nvPr/>
            </p14:nvContentPartPr>
            <p14:xfrm>
              <a:off x="5897448" y="2559456"/>
              <a:ext cx="4452480" cy="65520"/>
            </p14:xfrm>
          </p:contentPart>
        </mc:Choice>
        <mc:Fallback>
          <p:pic>
            <p:nvPicPr>
              <p:cNvPr id="6" name="Ink 5">
                <a:extLst>
                  <a:ext uri="{FF2B5EF4-FFF2-40B4-BE49-F238E27FC236}">
                    <a16:creationId xmlns:a16="http://schemas.microsoft.com/office/drawing/2014/main" id="{C84CE917-8022-30A4-5E01-B5FA881156DD}"/>
                  </a:ext>
                </a:extLst>
              </p:cNvPr>
              <p:cNvPicPr/>
              <p:nvPr/>
            </p:nvPicPr>
            <p:blipFill>
              <a:blip r:embed="rId4"/>
              <a:stretch>
                <a:fillRect/>
              </a:stretch>
            </p:blipFill>
            <p:spPr>
              <a:xfrm>
                <a:off x="5843808" y="2451456"/>
                <a:ext cx="4560120" cy="28116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7" name="Ink 6">
                <a:extLst>
                  <a:ext uri="{FF2B5EF4-FFF2-40B4-BE49-F238E27FC236}">
                    <a16:creationId xmlns:a16="http://schemas.microsoft.com/office/drawing/2014/main" id="{9D793F3C-79B5-618C-01DD-F3CEC4EA05EB}"/>
                  </a:ext>
                </a:extLst>
              </p14:cNvPr>
              <p14:cNvContentPartPr/>
              <p14:nvPr/>
            </p14:nvContentPartPr>
            <p14:xfrm>
              <a:off x="5934168" y="4928256"/>
              <a:ext cx="776520" cy="73800"/>
            </p14:xfrm>
          </p:contentPart>
        </mc:Choice>
        <mc:Fallback>
          <p:pic>
            <p:nvPicPr>
              <p:cNvPr id="7" name="Ink 6">
                <a:extLst>
                  <a:ext uri="{FF2B5EF4-FFF2-40B4-BE49-F238E27FC236}">
                    <a16:creationId xmlns:a16="http://schemas.microsoft.com/office/drawing/2014/main" id="{9D793F3C-79B5-618C-01DD-F3CEC4EA05EB}"/>
                  </a:ext>
                </a:extLst>
              </p:cNvPr>
              <p:cNvPicPr/>
              <p:nvPr/>
            </p:nvPicPr>
            <p:blipFill>
              <a:blip r:embed="rId6"/>
              <a:stretch>
                <a:fillRect/>
              </a:stretch>
            </p:blipFill>
            <p:spPr>
              <a:xfrm>
                <a:off x="5880528" y="4820256"/>
                <a:ext cx="884160" cy="28944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8" name="Ink 7">
                <a:extLst>
                  <a:ext uri="{FF2B5EF4-FFF2-40B4-BE49-F238E27FC236}">
                    <a16:creationId xmlns:a16="http://schemas.microsoft.com/office/drawing/2014/main" id="{CD75007C-3191-64F6-5161-F9288657076D}"/>
                  </a:ext>
                </a:extLst>
              </p14:cNvPr>
              <p14:cNvContentPartPr/>
              <p14:nvPr/>
            </p14:nvContentPartPr>
            <p14:xfrm>
              <a:off x="5906808" y="5301216"/>
              <a:ext cx="1654200" cy="11880"/>
            </p14:xfrm>
          </p:contentPart>
        </mc:Choice>
        <mc:Fallback>
          <p:pic>
            <p:nvPicPr>
              <p:cNvPr id="8" name="Ink 7">
                <a:extLst>
                  <a:ext uri="{FF2B5EF4-FFF2-40B4-BE49-F238E27FC236}">
                    <a16:creationId xmlns:a16="http://schemas.microsoft.com/office/drawing/2014/main" id="{CD75007C-3191-64F6-5161-F9288657076D}"/>
                  </a:ext>
                </a:extLst>
              </p:cNvPr>
              <p:cNvPicPr/>
              <p:nvPr/>
            </p:nvPicPr>
            <p:blipFill>
              <a:blip r:embed="rId8"/>
              <a:stretch>
                <a:fillRect/>
              </a:stretch>
            </p:blipFill>
            <p:spPr>
              <a:xfrm>
                <a:off x="5853168" y="5193216"/>
                <a:ext cx="1761840" cy="227520"/>
              </a:xfrm>
              <a:prstGeom prst="rect">
                <a:avLst/>
              </a:prstGeom>
            </p:spPr>
          </p:pic>
        </mc:Fallback>
      </mc:AlternateContent>
    </p:spTree>
    <p:extLst>
      <p:ext uri="{BB962C8B-B14F-4D97-AF65-F5344CB8AC3E}">
        <p14:creationId xmlns:p14="http://schemas.microsoft.com/office/powerpoint/2010/main" val="9615006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826396" y="586855"/>
            <a:ext cx="4230100" cy="3387497"/>
          </a:xfrm>
        </p:spPr>
        <p:txBody>
          <a:bodyPr anchor="b">
            <a:normAutofit/>
          </a:bodyPr>
          <a:lstStyle/>
          <a:p>
            <a:pPr algn="r"/>
            <a:r>
              <a:rPr lang="en-IN" sz="2000" dirty="0">
                <a:solidFill>
                  <a:srgbClr val="FFFFFF"/>
                </a:solidFill>
              </a:rPr>
              <a:t>Model 2 : 1stBackup_Ashutoshjha</a:t>
            </a: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r>
              <a:rPr lang="en-IN" sz="1900" dirty="0">
                <a:solidFill>
                  <a:srgbClr val="FFFFFF"/>
                </a:solidFill>
              </a:rPr>
              <a:t>CLASSIFICATION REPORT &amp;  CONFUSION MATRIX</a:t>
            </a:r>
            <a:br>
              <a:rPr lang="en-IN" sz="1900" dirty="0">
                <a:solidFill>
                  <a:srgbClr val="FFFFFF"/>
                </a:solidFill>
              </a:rPr>
            </a:br>
            <a:endParaRPr lang="en-IN" sz="1900" dirty="0">
              <a:solidFill>
                <a:srgbClr val="FFFFFF"/>
              </a:solidFill>
            </a:endParaRPr>
          </a:p>
        </p:txBody>
      </p:sp>
      <p:pic>
        <p:nvPicPr>
          <p:cNvPr id="5" name="Content Placeholder 4" descr="A screenshot of a computer&#10;&#10;Description automatically generated">
            <a:extLst>
              <a:ext uri="{FF2B5EF4-FFF2-40B4-BE49-F238E27FC236}">
                <a16:creationId xmlns:a16="http://schemas.microsoft.com/office/drawing/2014/main" id="{A83DA126-6BE0-8C4E-7801-BDC51F235BF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2280" t="37780" r="55077" b="32882"/>
          <a:stretch/>
        </p:blipFill>
        <p:spPr>
          <a:xfrm>
            <a:off x="5803642" y="49925"/>
            <a:ext cx="5960565" cy="3237723"/>
          </a:xfrm>
        </p:spPr>
      </p:pic>
      <p:pic>
        <p:nvPicPr>
          <p:cNvPr id="7" name="Picture 6" descr="A screenshot of a computer&#10;&#10;Description automatically generated">
            <a:extLst>
              <a:ext uri="{FF2B5EF4-FFF2-40B4-BE49-F238E27FC236}">
                <a16:creationId xmlns:a16="http://schemas.microsoft.com/office/drawing/2014/main" id="{E19F23AB-48E4-AABE-77D8-1E1810D8EA59}"/>
              </a:ext>
            </a:extLst>
          </p:cNvPr>
          <p:cNvPicPr>
            <a:picLocks noChangeAspect="1"/>
          </p:cNvPicPr>
          <p:nvPr/>
        </p:nvPicPr>
        <p:blipFill rotWithShape="1">
          <a:blip r:embed="rId3">
            <a:extLst>
              <a:ext uri="{28A0092B-C50C-407E-A947-70E740481C1C}">
                <a14:useLocalDpi xmlns:a14="http://schemas.microsoft.com/office/drawing/2010/main" val="0"/>
              </a:ext>
            </a:extLst>
          </a:blip>
          <a:srcRect l="23265" t="35102" r="46505" b="20680"/>
          <a:stretch/>
        </p:blipFill>
        <p:spPr>
          <a:xfrm>
            <a:off x="5803642" y="3342238"/>
            <a:ext cx="6167534" cy="3515759"/>
          </a:xfrm>
          <a:prstGeom prst="rect">
            <a:avLst/>
          </a:prstGeom>
        </p:spPr>
      </p:pic>
    </p:spTree>
    <p:extLst>
      <p:ext uri="{BB962C8B-B14F-4D97-AF65-F5344CB8AC3E}">
        <p14:creationId xmlns:p14="http://schemas.microsoft.com/office/powerpoint/2010/main" val="12390829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1371599" y="294538"/>
            <a:ext cx="9895951" cy="1033669"/>
          </a:xfrm>
        </p:spPr>
        <p:txBody>
          <a:bodyPr>
            <a:normAutofit fontScale="90000"/>
          </a:bodyPr>
          <a:lstStyle/>
          <a:p>
            <a:r>
              <a:rPr lang="en-IN" sz="4000" dirty="0">
                <a:solidFill>
                  <a:srgbClr val="FFFFFF"/>
                </a:solidFill>
              </a:rPr>
              <a:t>Model 3 : 2ndBackup_cnnAshutosh</a:t>
            </a:r>
            <a:br>
              <a:rPr lang="en-IN" sz="4000" dirty="0">
                <a:solidFill>
                  <a:srgbClr val="FFFFFF"/>
                </a:solidFill>
              </a:rPr>
            </a:br>
            <a:endParaRPr lang="en-IN" sz="4000" dirty="0">
              <a:solidFill>
                <a:srgbClr val="FFFFFF"/>
              </a:solidFill>
            </a:endParaRPr>
          </a:p>
        </p:txBody>
      </p:sp>
      <p:pic>
        <p:nvPicPr>
          <p:cNvPr id="5" name="Content Placeholder 4" descr="A screenshot of a computer&#10;&#10;Description automatically generated">
            <a:extLst>
              <a:ext uri="{FF2B5EF4-FFF2-40B4-BE49-F238E27FC236}">
                <a16:creationId xmlns:a16="http://schemas.microsoft.com/office/drawing/2014/main" id="{15801E5C-0A8A-C95E-686D-A9A9F4A1F1D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2786" t="17877" r="52096" b="12230"/>
          <a:stretch/>
        </p:blipFill>
        <p:spPr>
          <a:xfrm>
            <a:off x="363893" y="1716833"/>
            <a:ext cx="3732245" cy="4935894"/>
          </a:xfrm>
        </p:spPr>
      </p:pic>
      <p:pic>
        <p:nvPicPr>
          <p:cNvPr id="7" name="Picture 6" descr="A computer screen shot of a computer screen&#10;&#10;Description automatically generated">
            <a:extLst>
              <a:ext uri="{FF2B5EF4-FFF2-40B4-BE49-F238E27FC236}">
                <a16:creationId xmlns:a16="http://schemas.microsoft.com/office/drawing/2014/main" id="{553B1F38-AA14-A6D4-F0B5-013278C20916}"/>
              </a:ext>
            </a:extLst>
          </p:cNvPr>
          <p:cNvPicPr>
            <a:picLocks noChangeAspect="1"/>
          </p:cNvPicPr>
          <p:nvPr/>
        </p:nvPicPr>
        <p:blipFill rotWithShape="1">
          <a:blip r:embed="rId3">
            <a:extLst>
              <a:ext uri="{28A0092B-C50C-407E-A947-70E740481C1C}">
                <a14:useLocalDpi xmlns:a14="http://schemas.microsoft.com/office/drawing/2010/main" val="0"/>
              </a:ext>
            </a:extLst>
          </a:blip>
          <a:srcRect l="22959" t="48980" r="38240" b="32653"/>
          <a:stretch/>
        </p:blipFill>
        <p:spPr>
          <a:xfrm>
            <a:off x="4348065" y="1891970"/>
            <a:ext cx="7480041" cy="2409442"/>
          </a:xfrm>
          <a:prstGeom prst="rect">
            <a:avLst/>
          </a:prstGeom>
        </p:spPr>
      </p:pic>
      <p:sp>
        <p:nvSpPr>
          <p:cNvPr id="11" name="TextBox 10">
            <a:extLst>
              <a:ext uri="{FF2B5EF4-FFF2-40B4-BE49-F238E27FC236}">
                <a16:creationId xmlns:a16="http://schemas.microsoft.com/office/drawing/2014/main" id="{680C5D7C-E14A-D94A-1983-112ECFF74B1F}"/>
              </a:ext>
            </a:extLst>
          </p:cNvPr>
          <p:cNvSpPr txBox="1"/>
          <p:nvPr/>
        </p:nvSpPr>
        <p:spPr>
          <a:xfrm>
            <a:off x="4544008" y="4394718"/>
            <a:ext cx="6652727" cy="923330"/>
          </a:xfrm>
          <a:prstGeom prst="rect">
            <a:avLst/>
          </a:prstGeom>
          <a:noFill/>
        </p:spPr>
        <p:txBody>
          <a:bodyPr wrap="square" rtlCol="0">
            <a:spAutoFit/>
          </a:bodyPr>
          <a:lstStyle/>
          <a:p>
            <a:r>
              <a:rPr lang="en-IN" dirty="0"/>
              <a:t>This is the Architecture of my Third CNN model, Inference related screenshots for this structure are on the next page</a:t>
            </a:r>
          </a:p>
          <a:p>
            <a:endParaRPr lang="en-IN" dirty="0"/>
          </a:p>
        </p:txBody>
      </p:sp>
    </p:spTree>
    <p:extLst>
      <p:ext uri="{BB962C8B-B14F-4D97-AF65-F5344CB8AC3E}">
        <p14:creationId xmlns:p14="http://schemas.microsoft.com/office/powerpoint/2010/main" val="24112036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826396" y="586855"/>
            <a:ext cx="4230100" cy="3387497"/>
          </a:xfrm>
        </p:spPr>
        <p:txBody>
          <a:bodyPr anchor="b">
            <a:normAutofit/>
          </a:bodyPr>
          <a:lstStyle/>
          <a:p>
            <a:pPr algn="r"/>
            <a:r>
              <a:rPr lang="en-IN" sz="2000" dirty="0">
                <a:solidFill>
                  <a:srgbClr val="FFFFFF"/>
                </a:solidFill>
              </a:rPr>
              <a:t>Model 3 : 2ndBackup_cnnAshutosh</a:t>
            </a: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r>
              <a:rPr lang="en-IN" sz="1900" dirty="0">
                <a:solidFill>
                  <a:srgbClr val="FFFFFF"/>
                </a:solidFill>
              </a:rPr>
              <a:t>UN-OPTIMIZED ACCURACY AND BASELINE INFERENCE LATENCY</a:t>
            </a:r>
            <a:br>
              <a:rPr lang="en-IN" sz="1900" dirty="0">
                <a:solidFill>
                  <a:srgbClr val="FFFFFF"/>
                </a:solidFill>
              </a:rPr>
            </a:br>
            <a:endParaRPr lang="en-IN" sz="1900" dirty="0">
              <a:solidFill>
                <a:srgbClr val="FFFFFF"/>
              </a:solidFill>
            </a:endParaRPr>
          </a:p>
        </p:txBody>
      </p:sp>
      <p:pic>
        <p:nvPicPr>
          <p:cNvPr id="5" name="Content Placeholder 4" descr="A screenshot of a computer&#10;&#10;Description automatically generated">
            <a:extLst>
              <a:ext uri="{FF2B5EF4-FFF2-40B4-BE49-F238E27FC236}">
                <a16:creationId xmlns:a16="http://schemas.microsoft.com/office/drawing/2014/main" id="{D013CC52-A071-D054-E12B-3F67E51826C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513" t="57909" r="39534" b="15875"/>
          <a:stretch/>
        </p:blipFill>
        <p:spPr>
          <a:xfrm>
            <a:off x="5567937" y="501649"/>
            <a:ext cx="6623298" cy="5591241"/>
          </a:xfrm>
        </p:spPr>
      </p:pic>
      <mc:AlternateContent xmlns:mc="http://schemas.openxmlformats.org/markup-compatibility/2006">
        <mc:Choice xmlns:p14="http://schemas.microsoft.com/office/powerpoint/2010/main" Requires="p14">
          <p:contentPart p14:bwMode="auto" r:id="rId3">
            <p14:nvContentPartPr>
              <p14:cNvPr id="6" name="Ink 5">
                <a:extLst>
                  <a:ext uri="{FF2B5EF4-FFF2-40B4-BE49-F238E27FC236}">
                    <a16:creationId xmlns:a16="http://schemas.microsoft.com/office/drawing/2014/main" id="{255ABD38-7581-B2C4-3288-5A01CA17ADEA}"/>
                  </a:ext>
                </a:extLst>
              </p14:cNvPr>
              <p14:cNvContentPartPr/>
              <p14:nvPr/>
            </p14:nvContentPartPr>
            <p14:xfrm>
              <a:off x="6043968" y="2211336"/>
              <a:ext cx="4251240" cy="93960"/>
            </p14:xfrm>
          </p:contentPart>
        </mc:Choice>
        <mc:Fallback>
          <p:pic>
            <p:nvPicPr>
              <p:cNvPr id="6" name="Ink 5">
                <a:extLst>
                  <a:ext uri="{FF2B5EF4-FFF2-40B4-BE49-F238E27FC236}">
                    <a16:creationId xmlns:a16="http://schemas.microsoft.com/office/drawing/2014/main" id="{255ABD38-7581-B2C4-3288-5A01CA17ADEA}"/>
                  </a:ext>
                </a:extLst>
              </p:cNvPr>
              <p:cNvPicPr/>
              <p:nvPr/>
            </p:nvPicPr>
            <p:blipFill>
              <a:blip r:embed="rId4"/>
              <a:stretch>
                <a:fillRect/>
              </a:stretch>
            </p:blipFill>
            <p:spPr>
              <a:xfrm>
                <a:off x="5990328" y="2103696"/>
                <a:ext cx="4358880" cy="3096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7" name="Ink 6">
                <a:extLst>
                  <a:ext uri="{FF2B5EF4-FFF2-40B4-BE49-F238E27FC236}">
                    <a16:creationId xmlns:a16="http://schemas.microsoft.com/office/drawing/2014/main" id="{A61F6BEC-CA37-285D-314F-0522CA91AF63}"/>
                  </a:ext>
                </a:extLst>
              </p14:cNvPr>
              <p14:cNvContentPartPr/>
              <p14:nvPr/>
            </p14:nvContentPartPr>
            <p14:xfrm>
              <a:off x="5915808" y="4809096"/>
              <a:ext cx="1874160" cy="28440"/>
            </p14:xfrm>
          </p:contentPart>
        </mc:Choice>
        <mc:Fallback>
          <p:pic>
            <p:nvPicPr>
              <p:cNvPr id="7" name="Ink 6">
                <a:extLst>
                  <a:ext uri="{FF2B5EF4-FFF2-40B4-BE49-F238E27FC236}">
                    <a16:creationId xmlns:a16="http://schemas.microsoft.com/office/drawing/2014/main" id="{A61F6BEC-CA37-285D-314F-0522CA91AF63}"/>
                  </a:ext>
                </a:extLst>
              </p:cNvPr>
              <p:cNvPicPr/>
              <p:nvPr/>
            </p:nvPicPr>
            <p:blipFill>
              <a:blip r:embed="rId6"/>
              <a:stretch>
                <a:fillRect/>
              </a:stretch>
            </p:blipFill>
            <p:spPr>
              <a:xfrm>
                <a:off x="5862168" y="4701456"/>
                <a:ext cx="1981800" cy="24408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8" name="Ink 7">
                <a:extLst>
                  <a:ext uri="{FF2B5EF4-FFF2-40B4-BE49-F238E27FC236}">
                    <a16:creationId xmlns:a16="http://schemas.microsoft.com/office/drawing/2014/main" id="{06B1E4C5-F71E-D5EA-0B46-AE41836C9092}"/>
                  </a:ext>
                </a:extLst>
              </p14:cNvPr>
              <p14:cNvContentPartPr/>
              <p14:nvPr/>
            </p14:nvContentPartPr>
            <p14:xfrm>
              <a:off x="5888448" y="5210856"/>
              <a:ext cx="2958480" cy="47520"/>
            </p14:xfrm>
          </p:contentPart>
        </mc:Choice>
        <mc:Fallback>
          <p:pic>
            <p:nvPicPr>
              <p:cNvPr id="8" name="Ink 7">
                <a:extLst>
                  <a:ext uri="{FF2B5EF4-FFF2-40B4-BE49-F238E27FC236}">
                    <a16:creationId xmlns:a16="http://schemas.microsoft.com/office/drawing/2014/main" id="{06B1E4C5-F71E-D5EA-0B46-AE41836C9092}"/>
                  </a:ext>
                </a:extLst>
              </p:cNvPr>
              <p:cNvPicPr/>
              <p:nvPr/>
            </p:nvPicPr>
            <p:blipFill>
              <a:blip r:embed="rId8"/>
              <a:stretch>
                <a:fillRect/>
              </a:stretch>
            </p:blipFill>
            <p:spPr>
              <a:xfrm>
                <a:off x="5834808" y="5103216"/>
                <a:ext cx="3066120" cy="263160"/>
              </a:xfrm>
              <a:prstGeom prst="rect">
                <a:avLst/>
              </a:prstGeom>
            </p:spPr>
          </p:pic>
        </mc:Fallback>
      </mc:AlternateContent>
    </p:spTree>
    <p:extLst>
      <p:ext uri="{BB962C8B-B14F-4D97-AF65-F5344CB8AC3E}">
        <p14:creationId xmlns:p14="http://schemas.microsoft.com/office/powerpoint/2010/main" val="7831593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826396" y="586855"/>
            <a:ext cx="4230100" cy="3387497"/>
          </a:xfrm>
        </p:spPr>
        <p:txBody>
          <a:bodyPr anchor="b">
            <a:normAutofit/>
          </a:bodyPr>
          <a:lstStyle/>
          <a:p>
            <a:pPr algn="r"/>
            <a:r>
              <a:rPr lang="en-IN" sz="2000" dirty="0">
                <a:solidFill>
                  <a:srgbClr val="FFFFFF"/>
                </a:solidFill>
              </a:rPr>
              <a:t>Model 3 : 2ndBackup_cnnAshutosh</a:t>
            </a: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br>
              <a:rPr lang="en-IN" sz="1900" dirty="0">
                <a:solidFill>
                  <a:srgbClr val="FFFFFF"/>
                </a:solidFill>
              </a:rPr>
            </a:br>
            <a:r>
              <a:rPr lang="en-IN" sz="1900" dirty="0">
                <a:solidFill>
                  <a:srgbClr val="FFFFFF"/>
                </a:solidFill>
              </a:rPr>
              <a:t>OPTIMIZED ACCURACY AND BASELINE INFERENCE LATENCY</a:t>
            </a:r>
            <a:br>
              <a:rPr lang="en-IN" sz="1900" dirty="0">
                <a:solidFill>
                  <a:srgbClr val="FFFFFF"/>
                </a:solidFill>
              </a:rPr>
            </a:br>
            <a:endParaRPr lang="en-IN" sz="1900" dirty="0">
              <a:solidFill>
                <a:srgbClr val="FFFFFF"/>
              </a:solidFill>
            </a:endParaRPr>
          </a:p>
        </p:txBody>
      </p:sp>
      <p:pic>
        <p:nvPicPr>
          <p:cNvPr id="5" name="Content Placeholder 4" descr="A screenshot of a computer&#10;&#10;Description automatically generated">
            <a:extLst>
              <a:ext uri="{FF2B5EF4-FFF2-40B4-BE49-F238E27FC236}">
                <a16:creationId xmlns:a16="http://schemas.microsoft.com/office/drawing/2014/main" id="{A26C1ECB-C85F-99FB-E162-613269A7659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705" t="34711" r="42028" b="39363"/>
          <a:stretch/>
        </p:blipFill>
        <p:spPr>
          <a:xfrm>
            <a:off x="5576081" y="737537"/>
            <a:ext cx="6615154" cy="5318030"/>
          </a:xfrm>
        </p:spPr>
      </p:pic>
      <mc:AlternateContent xmlns:mc="http://schemas.openxmlformats.org/markup-compatibility/2006">
        <mc:Choice xmlns:p14="http://schemas.microsoft.com/office/powerpoint/2010/main" Requires="p14">
          <p:contentPart p14:bwMode="auto" r:id="rId3">
            <p14:nvContentPartPr>
              <p14:cNvPr id="7" name="Ink 6">
                <a:extLst>
                  <a:ext uri="{FF2B5EF4-FFF2-40B4-BE49-F238E27FC236}">
                    <a16:creationId xmlns:a16="http://schemas.microsoft.com/office/drawing/2014/main" id="{2758438C-3879-CC62-C331-C56EC85B5D1F}"/>
                  </a:ext>
                </a:extLst>
              </p14:cNvPr>
              <p14:cNvContentPartPr/>
              <p14:nvPr/>
            </p14:nvContentPartPr>
            <p14:xfrm>
              <a:off x="5961888" y="2742696"/>
              <a:ext cx="4370040" cy="65160"/>
            </p14:xfrm>
          </p:contentPart>
        </mc:Choice>
        <mc:Fallback>
          <p:pic>
            <p:nvPicPr>
              <p:cNvPr id="7" name="Ink 6">
                <a:extLst>
                  <a:ext uri="{FF2B5EF4-FFF2-40B4-BE49-F238E27FC236}">
                    <a16:creationId xmlns:a16="http://schemas.microsoft.com/office/drawing/2014/main" id="{2758438C-3879-CC62-C331-C56EC85B5D1F}"/>
                  </a:ext>
                </a:extLst>
              </p:cNvPr>
              <p:cNvPicPr/>
              <p:nvPr/>
            </p:nvPicPr>
            <p:blipFill>
              <a:blip r:embed="rId4"/>
              <a:stretch>
                <a:fillRect/>
              </a:stretch>
            </p:blipFill>
            <p:spPr>
              <a:xfrm>
                <a:off x="5907888" y="2635056"/>
                <a:ext cx="4477680" cy="2808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8" name="Ink 7">
                <a:extLst>
                  <a:ext uri="{FF2B5EF4-FFF2-40B4-BE49-F238E27FC236}">
                    <a16:creationId xmlns:a16="http://schemas.microsoft.com/office/drawing/2014/main" id="{30E212FA-73FD-39FC-9303-C280DC688CE0}"/>
                  </a:ext>
                </a:extLst>
              </p14:cNvPr>
              <p14:cNvContentPartPr/>
              <p14:nvPr/>
            </p14:nvContentPartPr>
            <p14:xfrm>
              <a:off x="5943528" y="5221296"/>
              <a:ext cx="1946880" cy="55440"/>
            </p14:xfrm>
          </p:contentPart>
        </mc:Choice>
        <mc:Fallback>
          <p:pic>
            <p:nvPicPr>
              <p:cNvPr id="8" name="Ink 7">
                <a:extLst>
                  <a:ext uri="{FF2B5EF4-FFF2-40B4-BE49-F238E27FC236}">
                    <a16:creationId xmlns:a16="http://schemas.microsoft.com/office/drawing/2014/main" id="{30E212FA-73FD-39FC-9303-C280DC688CE0}"/>
                  </a:ext>
                </a:extLst>
              </p:cNvPr>
              <p:cNvPicPr/>
              <p:nvPr/>
            </p:nvPicPr>
            <p:blipFill>
              <a:blip r:embed="rId6"/>
              <a:stretch>
                <a:fillRect/>
              </a:stretch>
            </p:blipFill>
            <p:spPr>
              <a:xfrm>
                <a:off x="5889888" y="5113296"/>
                <a:ext cx="2054520" cy="27108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9" name="Ink 8">
                <a:extLst>
                  <a:ext uri="{FF2B5EF4-FFF2-40B4-BE49-F238E27FC236}">
                    <a16:creationId xmlns:a16="http://schemas.microsoft.com/office/drawing/2014/main" id="{29294919-2F37-1C10-E2E9-324E14C6BDEB}"/>
                  </a:ext>
                </a:extLst>
              </p14:cNvPr>
              <p14:cNvContentPartPr/>
              <p14:nvPr/>
            </p14:nvContentPartPr>
            <p14:xfrm>
              <a:off x="5897448" y="5632416"/>
              <a:ext cx="2934720" cy="28440"/>
            </p14:xfrm>
          </p:contentPart>
        </mc:Choice>
        <mc:Fallback>
          <p:pic>
            <p:nvPicPr>
              <p:cNvPr id="9" name="Ink 8">
                <a:extLst>
                  <a:ext uri="{FF2B5EF4-FFF2-40B4-BE49-F238E27FC236}">
                    <a16:creationId xmlns:a16="http://schemas.microsoft.com/office/drawing/2014/main" id="{29294919-2F37-1C10-E2E9-324E14C6BDEB}"/>
                  </a:ext>
                </a:extLst>
              </p:cNvPr>
              <p:cNvPicPr/>
              <p:nvPr/>
            </p:nvPicPr>
            <p:blipFill>
              <a:blip r:embed="rId8"/>
              <a:stretch>
                <a:fillRect/>
              </a:stretch>
            </p:blipFill>
            <p:spPr>
              <a:xfrm>
                <a:off x="5843808" y="5524776"/>
                <a:ext cx="3042360" cy="24408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0" name="Ink 9">
                <a:extLst>
                  <a:ext uri="{FF2B5EF4-FFF2-40B4-BE49-F238E27FC236}">
                    <a16:creationId xmlns:a16="http://schemas.microsoft.com/office/drawing/2014/main" id="{E840A8B6-3B78-37BE-1D8E-94E0A9E4C041}"/>
                  </a:ext>
                </a:extLst>
              </p14:cNvPr>
              <p14:cNvContentPartPr/>
              <p14:nvPr/>
            </p14:nvContentPartPr>
            <p14:xfrm>
              <a:off x="5961888" y="5569416"/>
              <a:ext cx="2871360" cy="36000"/>
            </p14:xfrm>
          </p:contentPart>
        </mc:Choice>
        <mc:Fallback>
          <p:pic>
            <p:nvPicPr>
              <p:cNvPr id="10" name="Ink 9">
                <a:extLst>
                  <a:ext uri="{FF2B5EF4-FFF2-40B4-BE49-F238E27FC236}">
                    <a16:creationId xmlns:a16="http://schemas.microsoft.com/office/drawing/2014/main" id="{E840A8B6-3B78-37BE-1D8E-94E0A9E4C041}"/>
                  </a:ext>
                </a:extLst>
              </p:cNvPr>
              <p:cNvPicPr/>
              <p:nvPr/>
            </p:nvPicPr>
            <p:blipFill>
              <a:blip r:embed="rId10"/>
              <a:stretch>
                <a:fillRect/>
              </a:stretch>
            </p:blipFill>
            <p:spPr>
              <a:xfrm>
                <a:off x="5907888" y="5461416"/>
                <a:ext cx="2979000" cy="251640"/>
              </a:xfrm>
              <a:prstGeom prst="rect">
                <a:avLst/>
              </a:prstGeom>
            </p:spPr>
          </p:pic>
        </mc:Fallback>
      </mc:AlternateContent>
    </p:spTree>
    <p:extLst>
      <p:ext uri="{BB962C8B-B14F-4D97-AF65-F5344CB8AC3E}">
        <p14:creationId xmlns:p14="http://schemas.microsoft.com/office/powerpoint/2010/main" val="3850995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40E25C-821A-5D63-0D2C-A4E20568A5E2}"/>
              </a:ext>
            </a:extLst>
          </p:cNvPr>
          <p:cNvSpPr>
            <a:spLocks noGrp="1"/>
          </p:cNvSpPr>
          <p:nvPr>
            <p:ph type="title"/>
          </p:nvPr>
        </p:nvSpPr>
        <p:spPr>
          <a:xfrm>
            <a:off x="1371599" y="294538"/>
            <a:ext cx="9895951" cy="1033669"/>
          </a:xfrm>
        </p:spPr>
        <p:txBody>
          <a:bodyPr>
            <a:normAutofit/>
          </a:bodyPr>
          <a:lstStyle/>
          <a:p>
            <a:r>
              <a:rPr lang="en-IN" sz="4000" dirty="0">
                <a:solidFill>
                  <a:srgbClr val="FFFFFF"/>
                </a:solidFill>
              </a:rPr>
              <a:t>RESULTS</a:t>
            </a:r>
          </a:p>
        </p:txBody>
      </p:sp>
      <p:graphicFrame>
        <p:nvGraphicFramePr>
          <p:cNvPr id="5" name="Table 5">
            <a:extLst>
              <a:ext uri="{FF2B5EF4-FFF2-40B4-BE49-F238E27FC236}">
                <a16:creationId xmlns:a16="http://schemas.microsoft.com/office/drawing/2014/main" id="{07491C55-5190-A4E8-D4E8-9A5787FC9755}"/>
              </a:ext>
            </a:extLst>
          </p:cNvPr>
          <p:cNvGraphicFramePr>
            <a:graphicFrameLocks noGrp="1"/>
          </p:cNvGraphicFramePr>
          <p:nvPr>
            <p:ph idx="1"/>
            <p:extLst>
              <p:ext uri="{D42A27DB-BD31-4B8C-83A1-F6EECF244321}">
                <p14:modId xmlns:p14="http://schemas.microsoft.com/office/powerpoint/2010/main" val="473930460"/>
              </p:ext>
            </p:extLst>
          </p:nvPr>
        </p:nvGraphicFramePr>
        <p:xfrm>
          <a:off x="929638" y="1963192"/>
          <a:ext cx="10332720" cy="4409440"/>
        </p:xfrm>
        <a:graphic>
          <a:graphicData uri="http://schemas.openxmlformats.org/drawingml/2006/table">
            <a:tbl>
              <a:tblPr firstRow="1" bandRow="1">
                <a:tableStyleId>{5C22544A-7EE6-4342-B048-85BDC9FD1C3A}</a:tableStyleId>
              </a:tblPr>
              <a:tblGrid>
                <a:gridCol w="2590802">
                  <a:extLst>
                    <a:ext uri="{9D8B030D-6E8A-4147-A177-3AD203B41FA5}">
                      <a16:colId xmlns:a16="http://schemas.microsoft.com/office/drawing/2014/main" val="2573771288"/>
                    </a:ext>
                  </a:extLst>
                </a:gridCol>
                <a:gridCol w="2575558">
                  <a:extLst>
                    <a:ext uri="{9D8B030D-6E8A-4147-A177-3AD203B41FA5}">
                      <a16:colId xmlns:a16="http://schemas.microsoft.com/office/drawing/2014/main" val="3210124790"/>
                    </a:ext>
                  </a:extLst>
                </a:gridCol>
                <a:gridCol w="2583180">
                  <a:extLst>
                    <a:ext uri="{9D8B030D-6E8A-4147-A177-3AD203B41FA5}">
                      <a16:colId xmlns:a16="http://schemas.microsoft.com/office/drawing/2014/main" val="2577043226"/>
                    </a:ext>
                  </a:extLst>
                </a:gridCol>
                <a:gridCol w="2583180">
                  <a:extLst>
                    <a:ext uri="{9D8B030D-6E8A-4147-A177-3AD203B41FA5}">
                      <a16:colId xmlns:a16="http://schemas.microsoft.com/office/drawing/2014/main" val="58885399"/>
                    </a:ext>
                  </a:extLst>
                </a:gridCol>
              </a:tblGrid>
              <a:tr h="370840">
                <a:tc>
                  <a:txBody>
                    <a:bodyPr/>
                    <a:lstStyle/>
                    <a:p>
                      <a:r>
                        <a:rPr lang="en-IN" dirty="0"/>
                        <a:t>PARAMETERS</a:t>
                      </a:r>
                    </a:p>
                  </a:txBody>
                  <a:tcPr/>
                </a:tc>
                <a:tc>
                  <a:txBody>
                    <a:bodyPr/>
                    <a:lstStyle/>
                    <a:p>
                      <a:r>
                        <a:rPr lang="en-IN" dirty="0"/>
                        <a:t>MODEL 1</a:t>
                      </a:r>
                    </a:p>
                  </a:txBody>
                  <a:tcPr/>
                </a:tc>
                <a:tc>
                  <a:txBody>
                    <a:bodyPr/>
                    <a:lstStyle/>
                    <a:p>
                      <a:r>
                        <a:rPr lang="en-IN" dirty="0"/>
                        <a:t>MODEL 2</a:t>
                      </a:r>
                    </a:p>
                  </a:txBody>
                  <a:tcPr/>
                </a:tc>
                <a:tc>
                  <a:txBody>
                    <a:bodyPr/>
                    <a:lstStyle/>
                    <a:p>
                      <a:r>
                        <a:rPr lang="en-IN" dirty="0"/>
                        <a:t>MODEL 3</a:t>
                      </a:r>
                    </a:p>
                  </a:txBody>
                  <a:tcPr/>
                </a:tc>
                <a:extLst>
                  <a:ext uri="{0D108BD9-81ED-4DB2-BD59-A6C34878D82A}">
                    <a16:rowId xmlns:a16="http://schemas.microsoft.com/office/drawing/2014/main" val="2199231083"/>
                  </a:ext>
                </a:extLst>
              </a:tr>
              <a:tr h="370840">
                <a:tc>
                  <a:txBody>
                    <a:bodyPr/>
                    <a:lstStyle/>
                    <a:p>
                      <a:r>
                        <a:rPr lang="en-IN" dirty="0"/>
                        <a:t>ARCHITECTURE TYPE</a:t>
                      </a:r>
                    </a:p>
                  </a:txBody>
                  <a:tcPr/>
                </a:tc>
                <a:tc>
                  <a:txBody>
                    <a:bodyPr/>
                    <a:lstStyle/>
                    <a:p>
                      <a:r>
                        <a:rPr lang="en-IN" dirty="0"/>
                        <a:t>CNN model built from scratch </a:t>
                      </a:r>
                    </a:p>
                  </a:txBody>
                  <a:tcPr/>
                </a:tc>
                <a:tc>
                  <a:txBody>
                    <a:bodyPr/>
                    <a:lstStyle/>
                    <a:p>
                      <a:pPr marL="0" marR="0" lvl="0" indent="0" algn="l" defTabSz="609630" rtl="0" eaLnBrk="1" fontAlgn="auto" latinLnBrk="0" hangingPunct="1">
                        <a:lnSpc>
                          <a:spcPct val="100000"/>
                        </a:lnSpc>
                        <a:spcBef>
                          <a:spcPts val="0"/>
                        </a:spcBef>
                        <a:spcAft>
                          <a:spcPts val="0"/>
                        </a:spcAft>
                        <a:buClrTx/>
                        <a:buSzTx/>
                        <a:buFontTx/>
                        <a:buNone/>
                        <a:tabLst/>
                        <a:defRPr/>
                      </a:pPr>
                      <a:r>
                        <a:rPr lang="en-IN" dirty="0"/>
                        <a:t>CNN model built from scratch </a:t>
                      </a:r>
                    </a:p>
                    <a:p>
                      <a:endParaRPr lang="en-IN" dirty="0"/>
                    </a:p>
                  </a:txBody>
                  <a:tcPr/>
                </a:tc>
                <a:tc>
                  <a:txBody>
                    <a:bodyPr/>
                    <a:lstStyle/>
                    <a:p>
                      <a:pPr marL="0" marR="0" lvl="0" indent="0" algn="l" defTabSz="609630" rtl="0" eaLnBrk="1" fontAlgn="auto" latinLnBrk="0" hangingPunct="1">
                        <a:lnSpc>
                          <a:spcPct val="100000"/>
                        </a:lnSpc>
                        <a:spcBef>
                          <a:spcPts val="0"/>
                        </a:spcBef>
                        <a:spcAft>
                          <a:spcPts val="0"/>
                        </a:spcAft>
                        <a:buClrTx/>
                        <a:buSzTx/>
                        <a:buFontTx/>
                        <a:buNone/>
                        <a:tabLst/>
                        <a:defRPr/>
                      </a:pPr>
                      <a:r>
                        <a:rPr lang="en-IN" dirty="0"/>
                        <a:t>CNN model built from scratch </a:t>
                      </a:r>
                    </a:p>
                    <a:p>
                      <a:endParaRPr lang="en-IN" dirty="0"/>
                    </a:p>
                  </a:txBody>
                  <a:tcPr/>
                </a:tc>
                <a:extLst>
                  <a:ext uri="{0D108BD9-81ED-4DB2-BD59-A6C34878D82A}">
                    <a16:rowId xmlns:a16="http://schemas.microsoft.com/office/drawing/2014/main" val="2124285690"/>
                  </a:ext>
                </a:extLst>
              </a:tr>
              <a:tr h="370840">
                <a:tc>
                  <a:txBody>
                    <a:bodyPr/>
                    <a:lstStyle/>
                    <a:p>
                      <a:r>
                        <a:rPr lang="en-IN" dirty="0"/>
                        <a:t>TRAINING TIME</a:t>
                      </a:r>
                    </a:p>
                  </a:txBody>
                  <a:tcPr/>
                </a:tc>
                <a:tc>
                  <a:txBody>
                    <a:bodyPr/>
                    <a:lstStyle/>
                    <a:p>
                      <a:r>
                        <a:rPr lang="en-IN" dirty="0"/>
                        <a:t>10400 seconds (3 hrs </a:t>
                      </a:r>
                      <a:r>
                        <a:rPr lang="en-IN" dirty="0" err="1"/>
                        <a:t>approx</a:t>
                      </a:r>
                      <a:r>
                        <a:rPr lang="en-IN" dirty="0"/>
                        <a:t>)</a:t>
                      </a:r>
                    </a:p>
                  </a:txBody>
                  <a:tcPr/>
                </a:tc>
                <a:tc>
                  <a:txBody>
                    <a:bodyPr/>
                    <a:lstStyle/>
                    <a:p>
                      <a:r>
                        <a:rPr lang="en-IN" dirty="0"/>
                        <a:t>1200 seconds (20 mins </a:t>
                      </a:r>
                      <a:r>
                        <a:rPr lang="en-IN" dirty="0" err="1"/>
                        <a:t>approx</a:t>
                      </a:r>
                      <a:r>
                        <a:rPr lang="en-IN" dirty="0"/>
                        <a:t>)</a:t>
                      </a:r>
                    </a:p>
                  </a:txBody>
                  <a:tcPr/>
                </a:tc>
                <a:tc>
                  <a:txBody>
                    <a:bodyPr/>
                    <a:lstStyle/>
                    <a:p>
                      <a:r>
                        <a:rPr lang="en-IN" dirty="0"/>
                        <a:t>4900 seconds (81 mins </a:t>
                      </a:r>
                      <a:r>
                        <a:rPr lang="en-IN" dirty="0" err="1"/>
                        <a:t>approx</a:t>
                      </a:r>
                      <a:r>
                        <a:rPr lang="en-IN" dirty="0"/>
                        <a:t>)</a:t>
                      </a:r>
                    </a:p>
                  </a:txBody>
                  <a:tcPr/>
                </a:tc>
                <a:extLst>
                  <a:ext uri="{0D108BD9-81ED-4DB2-BD59-A6C34878D82A}">
                    <a16:rowId xmlns:a16="http://schemas.microsoft.com/office/drawing/2014/main" val="1570140958"/>
                  </a:ext>
                </a:extLst>
              </a:tr>
              <a:tr h="370840">
                <a:tc>
                  <a:txBody>
                    <a:bodyPr/>
                    <a:lstStyle/>
                    <a:p>
                      <a:r>
                        <a:rPr lang="en-IN" dirty="0"/>
                        <a:t>UN-OPTIMIZED ACCURACY</a:t>
                      </a:r>
                    </a:p>
                  </a:txBody>
                  <a:tcPr/>
                </a:tc>
                <a:tc>
                  <a:txBody>
                    <a:bodyPr/>
                    <a:lstStyle/>
                    <a:p>
                      <a:r>
                        <a:rPr lang="en-IN" dirty="0"/>
                        <a:t>93%</a:t>
                      </a:r>
                    </a:p>
                  </a:txBody>
                  <a:tcPr/>
                </a:tc>
                <a:tc>
                  <a:txBody>
                    <a:bodyPr/>
                    <a:lstStyle/>
                    <a:p>
                      <a:r>
                        <a:rPr lang="en-IN" dirty="0"/>
                        <a:t>90.32%</a:t>
                      </a:r>
                    </a:p>
                  </a:txBody>
                  <a:tcPr/>
                </a:tc>
                <a:tc>
                  <a:txBody>
                    <a:bodyPr/>
                    <a:lstStyle/>
                    <a:p>
                      <a:r>
                        <a:rPr lang="en-IN" dirty="0"/>
                        <a:t>90.96%</a:t>
                      </a:r>
                    </a:p>
                  </a:txBody>
                  <a:tcPr/>
                </a:tc>
                <a:extLst>
                  <a:ext uri="{0D108BD9-81ED-4DB2-BD59-A6C34878D82A}">
                    <a16:rowId xmlns:a16="http://schemas.microsoft.com/office/drawing/2014/main" val="1339645778"/>
                  </a:ext>
                </a:extLst>
              </a:tr>
              <a:tr h="370840">
                <a:tc>
                  <a:txBody>
                    <a:bodyPr/>
                    <a:lstStyle/>
                    <a:p>
                      <a:r>
                        <a:rPr lang="en-IN" dirty="0"/>
                        <a:t>UN-OPTIMIZED LOSS</a:t>
                      </a:r>
                    </a:p>
                  </a:txBody>
                  <a:tcPr/>
                </a:tc>
                <a:tc>
                  <a:txBody>
                    <a:bodyPr/>
                    <a:lstStyle/>
                    <a:p>
                      <a:r>
                        <a:rPr lang="en-IN" dirty="0"/>
                        <a:t>19.11%</a:t>
                      </a:r>
                    </a:p>
                  </a:txBody>
                  <a:tcPr/>
                </a:tc>
                <a:tc>
                  <a:txBody>
                    <a:bodyPr/>
                    <a:lstStyle/>
                    <a:p>
                      <a:r>
                        <a:rPr lang="en-IN" dirty="0"/>
                        <a:t>37.26%</a:t>
                      </a:r>
                    </a:p>
                  </a:txBody>
                  <a:tcPr/>
                </a:tc>
                <a:tc>
                  <a:txBody>
                    <a:bodyPr/>
                    <a:lstStyle/>
                    <a:p>
                      <a:r>
                        <a:rPr lang="en-IN" dirty="0"/>
                        <a:t>23.5%</a:t>
                      </a:r>
                    </a:p>
                  </a:txBody>
                  <a:tcPr/>
                </a:tc>
                <a:extLst>
                  <a:ext uri="{0D108BD9-81ED-4DB2-BD59-A6C34878D82A}">
                    <a16:rowId xmlns:a16="http://schemas.microsoft.com/office/drawing/2014/main" val="3983970304"/>
                  </a:ext>
                </a:extLst>
              </a:tr>
              <a:tr h="370840">
                <a:tc>
                  <a:txBody>
                    <a:bodyPr/>
                    <a:lstStyle/>
                    <a:p>
                      <a:r>
                        <a:rPr lang="en-IN" dirty="0"/>
                        <a:t>UN-OPTIMIZED BASELINE INFERENCE LATENCY</a:t>
                      </a:r>
                    </a:p>
                  </a:txBody>
                  <a:tcPr/>
                </a:tc>
                <a:tc>
                  <a:txBody>
                    <a:bodyPr/>
                    <a:lstStyle/>
                    <a:p>
                      <a:r>
                        <a:rPr lang="en-IN" dirty="0"/>
                        <a:t>83.5 millisecond</a:t>
                      </a:r>
                    </a:p>
                  </a:txBody>
                  <a:tcPr/>
                </a:tc>
                <a:tc>
                  <a:txBody>
                    <a:bodyPr/>
                    <a:lstStyle/>
                    <a:p>
                      <a:r>
                        <a:rPr lang="en-IN" dirty="0"/>
                        <a:t>87.5 millisecond</a:t>
                      </a:r>
                    </a:p>
                  </a:txBody>
                  <a:tcPr/>
                </a:tc>
                <a:tc>
                  <a:txBody>
                    <a:bodyPr/>
                    <a:lstStyle/>
                    <a:p>
                      <a:r>
                        <a:rPr lang="en-IN" dirty="0"/>
                        <a:t>151.2 millisecond</a:t>
                      </a:r>
                    </a:p>
                  </a:txBody>
                  <a:tcPr/>
                </a:tc>
                <a:extLst>
                  <a:ext uri="{0D108BD9-81ED-4DB2-BD59-A6C34878D82A}">
                    <a16:rowId xmlns:a16="http://schemas.microsoft.com/office/drawing/2014/main" val="279245375"/>
                  </a:ext>
                </a:extLst>
              </a:tr>
              <a:tr h="370840">
                <a:tc>
                  <a:txBody>
                    <a:bodyPr/>
                    <a:lstStyle/>
                    <a:p>
                      <a:pPr marL="0" marR="0" lvl="0" indent="0" algn="l" defTabSz="609630" rtl="0" eaLnBrk="1" fontAlgn="auto" latinLnBrk="0" hangingPunct="1">
                        <a:lnSpc>
                          <a:spcPct val="100000"/>
                        </a:lnSpc>
                        <a:spcBef>
                          <a:spcPts val="0"/>
                        </a:spcBef>
                        <a:spcAft>
                          <a:spcPts val="0"/>
                        </a:spcAft>
                        <a:buClrTx/>
                        <a:buSzTx/>
                        <a:buFontTx/>
                        <a:buNone/>
                        <a:tabLst/>
                        <a:defRPr/>
                      </a:pPr>
                      <a:r>
                        <a:rPr lang="en-IN" dirty="0"/>
                        <a:t>OPTIMIZED ACCURACY</a:t>
                      </a:r>
                    </a:p>
                    <a:p>
                      <a:endParaRPr lang="en-IN" dirty="0"/>
                    </a:p>
                  </a:txBody>
                  <a:tcPr/>
                </a:tc>
                <a:tc>
                  <a:txBody>
                    <a:bodyPr/>
                    <a:lstStyle/>
                    <a:p>
                      <a:r>
                        <a:rPr lang="en-IN" dirty="0"/>
                        <a:t>93.58% (reached 93.99 % once)</a:t>
                      </a:r>
                    </a:p>
                  </a:txBody>
                  <a:tcPr/>
                </a:tc>
                <a:tc>
                  <a:txBody>
                    <a:bodyPr/>
                    <a:lstStyle/>
                    <a:p>
                      <a:r>
                        <a:rPr lang="en-IN" dirty="0"/>
                        <a:t>90.32%</a:t>
                      </a:r>
                    </a:p>
                  </a:txBody>
                  <a:tcPr/>
                </a:tc>
                <a:tc>
                  <a:txBody>
                    <a:bodyPr/>
                    <a:lstStyle/>
                    <a:p>
                      <a:r>
                        <a:rPr lang="en-IN" dirty="0"/>
                        <a:t>92.69% (reached 93.55% once)</a:t>
                      </a:r>
                    </a:p>
                  </a:txBody>
                  <a:tcPr/>
                </a:tc>
                <a:extLst>
                  <a:ext uri="{0D108BD9-81ED-4DB2-BD59-A6C34878D82A}">
                    <a16:rowId xmlns:a16="http://schemas.microsoft.com/office/drawing/2014/main" val="3655903022"/>
                  </a:ext>
                </a:extLst>
              </a:tr>
              <a:tr h="370840">
                <a:tc>
                  <a:txBody>
                    <a:bodyPr/>
                    <a:lstStyle/>
                    <a:p>
                      <a:pPr marL="0" marR="0" lvl="0" indent="0" algn="l" defTabSz="609630" rtl="0" eaLnBrk="1" fontAlgn="auto" latinLnBrk="0" hangingPunct="1">
                        <a:lnSpc>
                          <a:spcPct val="100000"/>
                        </a:lnSpc>
                        <a:spcBef>
                          <a:spcPts val="0"/>
                        </a:spcBef>
                        <a:spcAft>
                          <a:spcPts val="0"/>
                        </a:spcAft>
                        <a:buClrTx/>
                        <a:buSzTx/>
                        <a:buFontTx/>
                        <a:buNone/>
                        <a:tabLst/>
                        <a:defRPr/>
                      </a:pPr>
                      <a:r>
                        <a:rPr lang="en-IN" dirty="0"/>
                        <a:t>OPTIMIZED LOSS</a:t>
                      </a:r>
                    </a:p>
                    <a:p>
                      <a:endParaRPr lang="en-IN" dirty="0"/>
                    </a:p>
                  </a:txBody>
                  <a:tcPr/>
                </a:tc>
                <a:tc>
                  <a:txBody>
                    <a:bodyPr/>
                    <a:lstStyle/>
                    <a:p>
                      <a:r>
                        <a:rPr lang="en-IN" dirty="0"/>
                        <a:t>17.69%</a:t>
                      </a:r>
                    </a:p>
                  </a:txBody>
                  <a:tcPr/>
                </a:tc>
                <a:tc>
                  <a:txBody>
                    <a:bodyPr/>
                    <a:lstStyle/>
                    <a:p>
                      <a:r>
                        <a:rPr lang="en-IN" dirty="0"/>
                        <a:t>37.26%</a:t>
                      </a:r>
                    </a:p>
                  </a:txBody>
                  <a:tcPr/>
                </a:tc>
                <a:tc>
                  <a:txBody>
                    <a:bodyPr/>
                    <a:lstStyle/>
                    <a:p>
                      <a:r>
                        <a:rPr lang="en-IN" dirty="0"/>
                        <a:t>20.9%</a:t>
                      </a:r>
                    </a:p>
                  </a:txBody>
                  <a:tcPr/>
                </a:tc>
                <a:extLst>
                  <a:ext uri="{0D108BD9-81ED-4DB2-BD59-A6C34878D82A}">
                    <a16:rowId xmlns:a16="http://schemas.microsoft.com/office/drawing/2014/main" val="596667483"/>
                  </a:ext>
                </a:extLst>
              </a:tr>
              <a:tr h="370840">
                <a:tc>
                  <a:txBody>
                    <a:bodyPr/>
                    <a:lstStyle/>
                    <a:p>
                      <a:pPr marL="0" marR="0" lvl="0" indent="0" algn="l" defTabSz="609630" rtl="0" eaLnBrk="1" fontAlgn="auto" latinLnBrk="0" hangingPunct="1">
                        <a:lnSpc>
                          <a:spcPct val="100000"/>
                        </a:lnSpc>
                        <a:spcBef>
                          <a:spcPts val="0"/>
                        </a:spcBef>
                        <a:spcAft>
                          <a:spcPts val="0"/>
                        </a:spcAft>
                        <a:buClrTx/>
                        <a:buSzTx/>
                        <a:buFontTx/>
                        <a:buNone/>
                        <a:tabLst/>
                        <a:defRPr/>
                      </a:pPr>
                      <a:r>
                        <a:rPr lang="en-IN" dirty="0"/>
                        <a:t>OPTIMIZED BASELINE INFERENCE LATENCY</a:t>
                      </a:r>
                    </a:p>
                    <a:p>
                      <a:endParaRPr lang="en-IN" dirty="0"/>
                    </a:p>
                  </a:txBody>
                  <a:tcPr/>
                </a:tc>
                <a:tc>
                  <a:txBody>
                    <a:bodyPr/>
                    <a:lstStyle/>
                    <a:p>
                      <a:r>
                        <a:rPr lang="en-IN" dirty="0"/>
                        <a:t>77.7 millisecond</a:t>
                      </a:r>
                    </a:p>
                  </a:txBody>
                  <a:tcPr/>
                </a:tc>
                <a:tc>
                  <a:txBody>
                    <a:bodyPr/>
                    <a:lstStyle/>
                    <a:p>
                      <a:r>
                        <a:rPr lang="en-IN" dirty="0"/>
                        <a:t>53 millisecond</a:t>
                      </a:r>
                    </a:p>
                  </a:txBody>
                  <a:tcPr/>
                </a:tc>
                <a:tc>
                  <a:txBody>
                    <a:bodyPr/>
                    <a:lstStyle/>
                    <a:p>
                      <a:r>
                        <a:rPr lang="en-IN" dirty="0"/>
                        <a:t>74.1 millisecond</a:t>
                      </a:r>
                    </a:p>
                  </a:txBody>
                  <a:tcPr/>
                </a:tc>
                <a:extLst>
                  <a:ext uri="{0D108BD9-81ED-4DB2-BD59-A6C34878D82A}">
                    <a16:rowId xmlns:a16="http://schemas.microsoft.com/office/drawing/2014/main" val="814092041"/>
                  </a:ext>
                </a:extLst>
              </a:tr>
              <a:tr h="370840">
                <a:tc>
                  <a:txBody>
                    <a:bodyPr/>
                    <a:lstStyle/>
                    <a:p>
                      <a:r>
                        <a:rPr lang="en-IN" dirty="0"/>
                        <a:t>TYPE OF OPTIMIZATION USED</a:t>
                      </a:r>
                    </a:p>
                  </a:txBody>
                  <a:tcPr/>
                </a:tc>
                <a:tc>
                  <a:txBody>
                    <a:bodyPr/>
                    <a:lstStyle/>
                    <a:p>
                      <a:r>
                        <a:rPr lang="en-IN" dirty="0"/>
                        <a:t>Intel </a:t>
                      </a:r>
                      <a:r>
                        <a:rPr lang="en-IN" dirty="0" err="1"/>
                        <a:t>Devcloud</a:t>
                      </a:r>
                      <a:r>
                        <a:rPr lang="en-IN" dirty="0"/>
                        <a:t> integrated </a:t>
                      </a:r>
                      <a:r>
                        <a:rPr lang="en-IN" dirty="0" err="1"/>
                        <a:t>oneDNN</a:t>
                      </a:r>
                      <a:r>
                        <a:rPr lang="en-IN" dirty="0"/>
                        <a:t> </a:t>
                      </a:r>
                    </a:p>
                  </a:txBody>
                  <a:tcPr/>
                </a:tc>
                <a:tc>
                  <a:txBody>
                    <a:bodyPr/>
                    <a:lstStyle/>
                    <a:p>
                      <a:pPr marL="0" marR="0" lvl="0" indent="0" algn="l" defTabSz="609630" rtl="0" eaLnBrk="1" fontAlgn="auto" latinLnBrk="0" hangingPunct="1">
                        <a:lnSpc>
                          <a:spcPct val="100000"/>
                        </a:lnSpc>
                        <a:spcBef>
                          <a:spcPts val="0"/>
                        </a:spcBef>
                        <a:spcAft>
                          <a:spcPts val="0"/>
                        </a:spcAft>
                        <a:buClrTx/>
                        <a:buSzTx/>
                        <a:buFontTx/>
                        <a:buNone/>
                        <a:tabLst/>
                        <a:defRPr/>
                      </a:pPr>
                      <a:r>
                        <a:rPr lang="en-IN" dirty="0"/>
                        <a:t>Intel </a:t>
                      </a:r>
                      <a:r>
                        <a:rPr lang="en-IN" dirty="0" err="1"/>
                        <a:t>Devcloud</a:t>
                      </a:r>
                      <a:r>
                        <a:rPr lang="en-IN" dirty="0"/>
                        <a:t> integrated </a:t>
                      </a:r>
                      <a:r>
                        <a:rPr lang="en-IN" dirty="0" err="1"/>
                        <a:t>oneDNN</a:t>
                      </a:r>
                      <a:r>
                        <a:rPr lang="en-IN" dirty="0"/>
                        <a:t> </a:t>
                      </a:r>
                    </a:p>
                    <a:p>
                      <a:endParaRPr lang="en-IN" dirty="0"/>
                    </a:p>
                  </a:txBody>
                  <a:tcPr/>
                </a:tc>
                <a:tc>
                  <a:txBody>
                    <a:bodyPr/>
                    <a:lstStyle/>
                    <a:p>
                      <a:pPr marL="0" marR="0" lvl="0" indent="0" algn="l" defTabSz="609630" rtl="0" eaLnBrk="1" fontAlgn="auto" latinLnBrk="0" hangingPunct="1">
                        <a:lnSpc>
                          <a:spcPct val="100000"/>
                        </a:lnSpc>
                        <a:spcBef>
                          <a:spcPts val="0"/>
                        </a:spcBef>
                        <a:spcAft>
                          <a:spcPts val="0"/>
                        </a:spcAft>
                        <a:buClrTx/>
                        <a:buSzTx/>
                        <a:buFontTx/>
                        <a:buNone/>
                        <a:tabLst/>
                        <a:defRPr/>
                      </a:pPr>
                      <a:r>
                        <a:rPr lang="en-IN" dirty="0"/>
                        <a:t>Intel </a:t>
                      </a:r>
                      <a:r>
                        <a:rPr lang="en-IN" dirty="0" err="1"/>
                        <a:t>Devcloud</a:t>
                      </a:r>
                      <a:r>
                        <a:rPr lang="en-IN" dirty="0"/>
                        <a:t> integrated </a:t>
                      </a:r>
                      <a:r>
                        <a:rPr lang="en-IN" dirty="0" err="1"/>
                        <a:t>oneDNN</a:t>
                      </a:r>
                      <a:r>
                        <a:rPr lang="en-IN" dirty="0"/>
                        <a:t> </a:t>
                      </a:r>
                    </a:p>
                    <a:p>
                      <a:endParaRPr lang="en-IN" dirty="0"/>
                    </a:p>
                  </a:txBody>
                  <a:tcPr/>
                </a:tc>
                <a:extLst>
                  <a:ext uri="{0D108BD9-81ED-4DB2-BD59-A6C34878D82A}">
                    <a16:rowId xmlns:a16="http://schemas.microsoft.com/office/drawing/2014/main" val="1462350026"/>
                  </a:ext>
                </a:extLst>
              </a:tr>
            </a:tbl>
          </a:graphicData>
        </a:graphic>
      </p:graphicFrame>
    </p:spTree>
    <p:extLst>
      <p:ext uri="{BB962C8B-B14F-4D97-AF65-F5344CB8AC3E}">
        <p14:creationId xmlns:p14="http://schemas.microsoft.com/office/powerpoint/2010/main" val="13993206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252520-9A46-9B5C-18ED-A5069BB1E4DD}"/>
              </a:ext>
            </a:extLst>
          </p:cNvPr>
          <p:cNvSpPr>
            <a:spLocks noGrp="1"/>
          </p:cNvSpPr>
          <p:nvPr>
            <p:ph type="title"/>
          </p:nvPr>
        </p:nvSpPr>
        <p:spPr>
          <a:xfrm>
            <a:off x="1371599" y="294538"/>
            <a:ext cx="9895951" cy="1033669"/>
          </a:xfrm>
        </p:spPr>
        <p:txBody>
          <a:bodyPr>
            <a:normAutofit/>
          </a:bodyPr>
          <a:lstStyle/>
          <a:p>
            <a:r>
              <a:rPr lang="en-IN" sz="4000" dirty="0">
                <a:solidFill>
                  <a:srgbClr val="FFFFFF"/>
                </a:solidFill>
              </a:rPr>
              <a:t>Conclusion</a:t>
            </a:r>
          </a:p>
        </p:txBody>
      </p:sp>
      <p:sp>
        <p:nvSpPr>
          <p:cNvPr id="3" name="Content Placeholder 2">
            <a:extLst>
              <a:ext uri="{FF2B5EF4-FFF2-40B4-BE49-F238E27FC236}">
                <a16:creationId xmlns:a16="http://schemas.microsoft.com/office/drawing/2014/main" id="{15CEE2DA-2C23-3298-373E-2A958D532AF8}"/>
              </a:ext>
            </a:extLst>
          </p:cNvPr>
          <p:cNvSpPr>
            <a:spLocks noGrp="1"/>
          </p:cNvSpPr>
          <p:nvPr>
            <p:ph idx="1"/>
          </p:nvPr>
        </p:nvSpPr>
        <p:spPr>
          <a:xfrm>
            <a:off x="0" y="1622744"/>
            <a:ext cx="12097511" cy="5098095"/>
          </a:xfrm>
        </p:spPr>
        <p:txBody>
          <a:bodyPr anchor="ctr">
            <a:normAutofit fontScale="85000" lnSpcReduction="10000"/>
          </a:bodyPr>
          <a:lstStyle/>
          <a:p>
            <a:r>
              <a:rPr lang="en-US" sz="2000" dirty="0"/>
              <a:t>In conclusion, the Convolutional Neural Network (CNN) model developed for Fashion MNIST dataset has shown promising performance, especially when optimization techniques are applied.</a:t>
            </a:r>
          </a:p>
          <a:p>
            <a:endParaRPr lang="en-US" sz="2000" dirty="0"/>
          </a:p>
          <a:p>
            <a:r>
              <a:rPr lang="en-US" sz="2000" dirty="0"/>
              <a:t>Initially, without optimization, the CNN model was able to achieve decent accuracy and perform reasonably well in classifying the fashion items. However, by incorporating optimization techniques, the model's performance was significantly enhanced.</a:t>
            </a:r>
          </a:p>
          <a:p>
            <a:endParaRPr lang="en-US" sz="2000" dirty="0"/>
          </a:p>
          <a:p>
            <a:r>
              <a:rPr lang="en-US" sz="2000" dirty="0"/>
              <a:t>Optimization techniques, such as </a:t>
            </a:r>
            <a:r>
              <a:rPr lang="en-US" sz="2000" dirty="0">
                <a:solidFill>
                  <a:srgbClr val="FF0000"/>
                </a:solidFill>
              </a:rPr>
              <a:t>batch normalization </a:t>
            </a:r>
            <a:r>
              <a:rPr lang="en-US" sz="2000" dirty="0"/>
              <a:t>and</a:t>
            </a:r>
            <a:r>
              <a:rPr lang="en-US" sz="2000" dirty="0">
                <a:solidFill>
                  <a:srgbClr val="FF0000"/>
                </a:solidFill>
              </a:rPr>
              <a:t> dropout regularization </a:t>
            </a:r>
            <a:r>
              <a:rPr lang="en-US" sz="2000" dirty="0"/>
              <a:t>played a crucial role in improving the model's accuracy and generalization capabilities. Batch normalization helped in normalizing the activations of each layer, reducing the internal covariate shift and improving training speed. Dropout regularization prevented overfitting by randomly dropping a fraction of the neurons during training, thus encouraging the model to learn more robust and generalized features. </a:t>
            </a:r>
          </a:p>
          <a:p>
            <a:pPr marL="0" indent="0">
              <a:buNone/>
            </a:pPr>
            <a:endParaRPr lang="en-US" sz="2000" dirty="0"/>
          </a:p>
          <a:p>
            <a:r>
              <a:rPr lang="en-US" sz="2000" dirty="0"/>
              <a:t>By applying these optimization techniques, the model achieved higher accuracy and performed better in classifying the fashion items in the Fashion MNIST dataset. The optimization techniques helped reduce overfitting and improved the model's ability to handle unseen data.</a:t>
            </a:r>
          </a:p>
          <a:p>
            <a:pPr marL="0" indent="0">
              <a:buNone/>
            </a:pPr>
            <a:endParaRPr lang="en-US" sz="2000" dirty="0"/>
          </a:p>
          <a:p>
            <a:r>
              <a:rPr lang="en-US" sz="2000" dirty="0"/>
              <a:t>Overall, the comparison between the performance of the CNN model with and without optimization clearly demonstrates the effectiveness of optimization techniques in enhancing the model's performance. The optimized model achieved higher accuracy and better generalization, making it more reliable and capable of accurately classifying fashion items in real-world scenarios.</a:t>
            </a:r>
            <a:endParaRPr lang="en-IN" sz="2000" dirty="0"/>
          </a:p>
        </p:txBody>
      </p:sp>
    </p:spTree>
    <p:extLst>
      <p:ext uri="{BB962C8B-B14F-4D97-AF65-F5344CB8AC3E}">
        <p14:creationId xmlns:p14="http://schemas.microsoft.com/office/powerpoint/2010/main" val="27026267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252520-9A46-9B5C-18ED-A5069BB1E4DD}"/>
              </a:ext>
            </a:extLst>
          </p:cNvPr>
          <p:cNvSpPr>
            <a:spLocks noGrp="1"/>
          </p:cNvSpPr>
          <p:nvPr>
            <p:ph type="title"/>
          </p:nvPr>
        </p:nvSpPr>
        <p:spPr>
          <a:xfrm>
            <a:off x="1371599" y="294538"/>
            <a:ext cx="9895951" cy="1033669"/>
          </a:xfrm>
        </p:spPr>
        <p:txBody>
          <a:bodyPr>
            <a:normAutofit/>
          </a:bodyPr>
          <a:lstStyle/>
          <a:p>
            <a:r>
              <a:rPr lang="en-IN" sz="4000" dirty="0">
                <a:solidFill>
                  <a:srgbClr val="FFFFFF"/>
                </a:solidFill>
              </a:rPr>
              <a:t>Project Link</a:t>
            </a:r>
          </a:p>
        </p:txBody>
      </p:sp>
      <p:sp>
        <p:nvSpPr>
          <p:cNvPr id="3" name="Content Placeholder 2">
            <a:extLst>
              <a:ext uri="{FF2B5EF4-FFF2-40B4-BE49-F238E27FC236}">
                <a16:creationId xmlns:a16="http://schemas.microsoft.com/office/drawing/2014/main" id="{15CEE2DA-2C23-3298-373E-2A958D532AF8}"/>
              </a:ext>
            </a:extLst>
          </p:cNvPr>
          <p:cNvSpPr>
            <a:spLocks noGrp="1"/>
          </p:cNvSpPr>
          <p:nvPr>
            <p:ph idx="1"/>
          </p:nvPr>
        </p:nvSpPr>
        <p:spPr>
          <a:xfrm>
            <a:off x="1371599" y="2318197"/>
            <a:ext cx="9724031" cy="3683358"/>
          </a:xfrm>
        </p:spPr>
        <p:txBody>
          <a:bodyPr anchor="ctr">
            <a:normAutofit/>
          </a:bodyPr>
          <a:lstStyle/>
          <a:p>
            <a:pPr marL="0" indent="0">
              <a:buNone/>
            </a:pPr>
            <a:r>
              <a:rPr lang="en-IN" sz="2000" dirty="0"/>
              <a:t>Just to be on the safer side I will upload all the required files in </a:t>
            </a:r>
            <a:r>
              <a:rPr lang="en-IN" sz="2000" dirty="0" err="1"/>
              <a:t>github</a:t>
            </a:r>
            <a:r>
              <a:rPr lang="en-IN" sz="2000" dirty="0"/>
              <a:t> as well as a google drive and I will be pasting the link here for easy access.</a:t>
            </a:r>
          </a:p>
          <a:p>
            <a:pPr marL="0" indent="0">
              <a:buNone/>
            </a:pPr>
            <a:endParaRPr lang="en-IN" sz="2000" dirty="0"/>
          </a:p>
          <a:p>
            <a:pPr marL="0" indent="0">
              <a:buNone/>
            </a:pPr>
            <a:r>
              <a:rPr lang="en-IN" sz="2000" dirty="0"/>
              <a:t>Link </a:t>
            </a:r>
            <a:r>
              <a:rPr lang="en-IN" sz="2000"/>
              <a:t>– https://drive.google.com/drive/folders/16JSGsBdVo1QJcAtrCXD1d-R_Ff3zUP6V?usp=sharing</a:t>
            </a:r>
            <a:endParaRPr lang="en-IN" sz="2000" dirty="0"/>
          </a:p>
          <a:p>
            <a:pPr marL="0" indent="0">
              <a:buNone/>
            </a:pPr>
            <a:endParaRPr lang="en-IN" sz="2000" dirty="0"/>
          </a:p>
          <a:p>
            <a:pPr marL="0" indent="0">
              <a:buNone/>
            </a:pPr>
            <a:endParaRPr lang="en-IN" sz="2000" dirty="0"/>
          </a:p>
          <a:p>
            <a:pPr marL="0" indent="0">
              <a:buNone/>
            </a:pPr>
            <a:r>
              <a:rPr lang="en-IN" sz="2000" dirty="0">
                <a:solidFill>
                  <a:srgbClr val="FF0000"/>
                </a:solidFill>
              </a:rPr>
              <a:t>NOTE: please upload the required dataset to your notebook and paste the exact path in the code to load the dataset to run the model properly.</a:t>
            </a:r>
          </a:p>
        </p:txBody>
      </p:sp>
    </p:spTree>
    <p:extLst>
      <p:ext uri="{BB962C8B-B14F-4D97-AF65-F5344CB8AC3E}">
        <p14:creationId xmlns:p14="http://schemas.microsoft.com/office/powerpoint/2010/main" val="40575609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252520-9A46-9B5C-18ED-A5069BB1E4DD}"/>
              </a:ext>
            </a:extLst>
          </p:cNvPr>
          <p:cNvSpPr>
            <a:spLocks noGrp="1"/>
          </p:cNvSpPr>
          <p:nvPr>
            <p:ph type="title"/>
          </p:nvPr>
        </p:nvSpPr>
        <p:spPr>
          <a:xfrm>
            <a:off x="1285638" y="339610"/>
            <a:ext cx="9895951" cy="1033669"/>
          </a:xfrm>
        </p:spPr>
        <p:txBody>
          <a:bodyPr>
            <a:normAutofit/>
          </a:bodyPr>
          <a:lstStyle/>
          <a:p>
            <a:r>
              <a:rPr lang="en-IN" sz="4000" dirty="0">
                <a:solidFill>
                  <a:srgbClr val="FFFFFF"/>
                </a:solidFill>
              </a:rPr>
              <a:t>References</a:t>
            </a:r>
          </a:p>
        </p:txBody>
      </p:sp>
      <p:sp>
        <p:nvSpPr>
          <p:cNvPr id="3" name="Content Placeholder 2">
            <a:extLst>
              <a:ext uri="{FF2B5EF4-FFF2-40B4-BE49-F238E27FC236}">
                <a16:creationId xmlns:a16="http://schemas.microsoft.com/office/drawing/2014/main" id="{15CEE2DA-2C23-3298-373E-2A958D532AF8}"/>
              </a:ext>
            </a:extLst>
          </p:cNvPr>
          <p:cNvSpPr>
            <a:spLocks noGrp="1"/>
          </p:cNvSpPr>
          <p:nvPr>
            <p:ph idx="1"/>
          </p:nvPr>
        </p:nvSpPr>
        <p:spPr>
          <a:xfrm>
            <a:off x="676655" y="582448"/>
            <a:ext cx="9724031" cy="4404123"/>
          </a:xfrm>
        </p:spPr>
        <p:txBody>
          <a:bodyPr anchor="ctr">
            <a:normAutofit/>
          </a:bodyPr>
          <a:lstStyle/>
          <a:p>
            <a:r>
              <a:rPr lang="en-IN" sz="2000" dirty="0" err="1"/>
              <a:t>Youtube</a:t>
            </a:r>
            <a:r>
              <a:rPr lang="en-IN" sz="2000" dirty="0"/>
              <a:t>.</a:t>
            </a:r>
          </a:p>
          <a:p>
            <a:r>
              <a:rPr lang="en-IN" sz="2000" dirty="0" err="1"/>
              <a:t>Stackoverflow</a:t>
            </a:r>
            <a:r>
              <a:rPr lang="en-IN" sz="2000" dirty="0"/>
              <a:t>.</a:t>
            </a:r>
          </a:p>
        </p:txBody>
      </p:sp>
    </p:spTree>
    <p:extLst>
      <p:ext uri="{BB962C8B-B14F-4D97-AF65-F5344CB8AC3E}">
        <p14:creationId xmlns:p14="http://schemas.microsoft.com/office/powerpoint/2010/main" val="2667905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0529B6-CDE6-E011-5E7B-A8D4F01FC694}"/>
              </a:ext>
            </a:extLst>
          </p:cNvPr>
          <p:cNvSpPr>
            <a:spLocks noGrp="1"/>
          </p:cNvSpPr>
          <p:nvPr>
            <p:ph type="title"/>
          </p:nvPr>
        </p:nvSpPr>
        <p:spPr>
          <a:xfrm>
            <a:off x="1371599" y="294538"/>
            <a:ext cx="9895951" cy="1033669"/>
          </a:xfrm>
        </p:spPr>
        <p:txBody>
          <a:bodyPr>
            <a:normAutofit/>
          </a:bodyPr>
          <a:lstStyle/>
          <a:p>
            <a:r>
              <a:rPr lang="en-IN" sz="4000" dirty="0">
                <a:solidFill>
                  <a:srgbClr val="FFFFFF"/>
                </a:solidFill>
              </a:rPr>
              <a:t>Introduction</a:t>
            </a:r>
          </a:p>
        </p:txBody>
      </p:sp>
      <p:sp>
        <p:nvSpPr>
          <p:cNvPr id="3" name="Content Placeholder 2">
            <a:extLst>
              <a:ext uri="{FF2B5EF4-FFF2-40B4-BE49-F238E27FC236}">
                <a16:creationId xmlns:a16="http://schemas.microsoft.com/office/drawing/2014/main" id="{37D26E43-7476-07A7-9C8E-372BC14677AC}"/>
              </a:ext>
            </a:extLst>
          </p:cNvPr>
          <p:cNvSpPr>
            <a:spLocks noGrp="1"/>
          </p:cNvSpPr>
          <p:nvPr>
            <p:ph idx="1"/>
          </p:nvPr>
        </p:nvSpPr>
        <p:spPr>
          <a:xfrm>
            <a:off x="1371595" y="1239595"/>
            <a:ext cx="9724031" cy="4378810"/>
          </a:xfrm>
        </p:spPr>
        <p:txBody>
          <a:bodyPr anchor="ctr">
            <a:normAutofit/>
          </a:bodyPr>
          <a:lstStyle/>
          <a:p>
            <a:r>
              <a:rPr lang="en-US" sz="2000" dirty="0"/>
              <a:t>Convolutional Neural Networks (CNNs) have demonstrated exceptional performance in image classification tasks due to their ability to capture spatial relationships within images. In this study, I employ CNNs to conquer the Fashion-MNIST dataset, leveraging the power of computer vision techniques to accurately classify fashion items.</a:t>
            </a:r>
          </a:p>
          <a:p>
            <a:endParaRPr lang="en-US" sz="2000" dirty="0"/>
          </a:p>
          <a:p>
            <a:r>
              <a:rPr lang="en-US" sz="2000" dirty="0">
                <a:solidFill>
                  <a:srgbClr val="FF0000"/>
                </a:solidFill>
              </a:rPr>
              <a:t>MOTIVATION</a:t>
            </a:r>
            <a:r>
              <a:rPr lang="en-US" sz="2000" dirty="0"/>
              <a:t> : The Fashion-MNIST dataset is used as a standard for assessing how well image classification models perform. Classifying fashion items presents a difficult task that is applicable to real-world applications. I want to try to add to the body of knowledge in the field of computer vision by creating a CNN model for Fashion-MNIST.</a:t>
            </a:r>
          </a:p>
        </p:txBody>
      </p:sp>
    </p:spTree>
    <p:extLst>
      <p:ext uri="{BB962C8B-B14F-4D97-AF65-F5344CB8AC3E}">
        <p14:creationId xmlns:p14="http://schemas.microsoft.com/office/powerpoint/2010/main" val="4242569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C80CF-6E64-CB7C-F17B-FC3F52862E9B}"/>
              </a:ext>
            </a:extLst>
          </p:cNvPr>
          <p:cNvSpPr>
            <a:spLocks noGrp="1"/>
          </p:cNvSpPr>
          <p:nvPr>
            <p:ph type="title"/>
          </p:nvPr>
        </p:nvSpPr>
        <p:spPr>
          <a:xfrm>
            <a:off x="1371599" y="294538"/>
            <a:ext cx="9895951" cy="1033669"/>
          </a:xfrm>
        </p:spPr>
        <p:txBody>
          <a:bodyPr>
            <a:normAutofit/>
          </a:bodyPr>
          <a:lstStyle/>
          <a:p>
            <a:r>
              <a:rPr lang="en-IN" sz="4000" dirty="0">
                <a:solidFill>
                  <a:srgbClr val="FFFFFF"/>
                </a:solidFill>
              </a:rPr>
              <a:t>My Approach</a:t>
            </a:r>
          </a:p>
        </p:txBody>
      </p:sp>
      <p:sp>
        <p:nvSpPr>
          <p:cNvPr id="3" name="Content Placeholder 2">
            <a:extLst>
              <a:ext uri="{FF2B5EF4-FFF2-40B4-BE49-F238E27FC236}">
                <a16:creationId xmlns:a16="http://schemas.microsoft.com/office/drawing/2014/main" id="{39268605-7BB6-CCB9-FF29-3366EC6A3484}"/>
              </a:ext>
            </a:extLst>
          </p:cNvPr>
          <p:cNvSpPr>
            <a:spLocks noGrp="1"/>
          </p:cNvSpPr>
          <p:nvPr>
            <p:ph idx="1"/>
          </p:nvPr>
        </p:nvSpPr>
        <p:spPr>
          <a:xfrm>
            <a:off x="1371599" y="1885278"/>
            <a:ext cx="9724031" cy="4506377"/>
          </a:xfrm>
        </p:spPr>
        <p:txBody>
          <a:bodyPr anchor="ctr">
            <a:normAutofit fontScale="92500" lnSpcReduction="20000"/>
          </a:bodyPr>
          <a:lstStyle/>
          <a:p>
            <a:pPr marL="0" indent="0">
              <a:buNone/>
            </a:pPr>
            <a:r>
              <a:rPr lang="en-IN" sz="2000" dirty="0"/>
              <a:t>I basically followed the following steps in order to come up with the final convolution neural network model, I will talk in detail about each step ahead in the report.</a:t>
            </a:r>
          </a:p>
          <a:p>
            <a:pPr marL="0" indent="0">
              <a:buNone/>
            </a:pPr>
            <a:endParaRPr lang="en-IN" sz="2000" dirty="0"/>
          </a:p>
          <a:p>
            <a:pPr marL="0" indent="0">
              <a:buNone/>
            </a:pPr>
            <a:r>
              <a:rPr lang="en-IN" sz="2000" dirty="0"/>
              <a:t>1. </a:t>
            </a:r>
            <a:r>
              <a:rPr lang="en-IN" sz="2000" dirty="0">
                <a:solidFill>
                  <a:srgbClr val="FF0000"/>
                </a:solidFill>
              </a:rPr>
              <a:t>Data Preprocessing </a:t>
            </a:r>
            <a:r>
              <a:rPr lang="en-IN" sz="2000" dirty="0"/>
              <a:t>: Before we feed the data to our CNN architecture we need to process it as per the requirement of our model .</a:t>
            </a:r>
          </a:p>
          <a:p>
            <a:pPr marL="0" indent="0">
              <a:buNone/>
            </a:pPr>
            <a:r>
              <a:rPr lang="en-IN" sz="2000" dirty="0"/>
              <a:t>2. </a:t>
            </a:r>
            <a:r>
              <a:rPr lang="en-IN" sz="2000" dirty="0">
                <a:solidFill>
                  <a:srgbClr val="FF0000"/>
                </a:solidFill>
              </a:rPr>
              <a:t>Making the model architecture from scratch</a:t>
            </a:r>
            <a:r>
              <a:rPr lang="en-IN" sz="2000" dirty="0"/>
              <a:t> : We need to make our Model layer by layer from scratch in order to make it capable of learning and predicting .</a:t>
            </a:r>
          </a:p>
          <a:p>
            <a:pPr marL="0" indent="0">
              <a:buNone/>
            </a:pPr>
            <a:r>
              <a:rPr lang="en-IN" sz="2000" dirty="0"/>
              <a:t>3. </a:t>
            </a:r>
            <a:r>
              <a:rPr lang="en-IN" sz="2000" dirty="0">
                <a:solidFill>
                  <a:srgbClr val="FF0000"/>
                </a:solidFill>
              </a:rPr>
              <a:t>Model training : </a:t>
            </a:r>
            <a:r>
              <a:rPr lang="en-IN" sz="2000" dirty="0"/>
              <a:t>After our model is ready we need to train it in order to make it efficient enough to successfully predict with high accuracy.</a:t>
            </a:r>
          </a:p>
          <a:p>
            <a:pPr marL="0" indent="0">
              <a:buNone/>
            </a:pPr>
            <a:r>
              <a:rPr lang="en-IN" sz="2000" dirty="0"/>
              <a:t>4. </a:t>
            </a:r>
            <a:r>
              <a:rPr lang="en-IN" sz="2000" dirty="0">
                <a:solidFill>
                  <a:srgbClr val="FF0000"/>
                </a:solidFill>
              </a:rPr>
              <a:t>Hyperparameter Tuning : </a:t>
            </a:r>
            <a:r>
              <a:rPr lang="en-IN" sz="2000" dirty="0"/>
              <a:t>This step is done to find a balance between all the parameters , which ensures highest accuracy and best working of the model without overfitting.</a:t>
            </a:r>
          </a:p>
          <a:p>
            <a:pPr marL="0" indent="0">
              <a:buNone/>
            </a:pPr>
            <a:r>
              <a:rPr lang="en-IN" sz="2000" dirty="0"/>
              <a:t>5. </a:t>
            </a:r>
            <a:r>
              <a:rPr lang="en-IN" sz="2000" dirty="0">
                <a:solidFill>
                  <a:srgbClr val="FF0000"/>
                </a:solidFill>
              </a:rPr>
              <a:t>Model Evaluation : </a:t>
            </a:r>
            <a:r>
              <a:rPr lang="en-IN" sz="2000" dirty="0"/>
              <a:t>After our model is trained we need to check its metrics like accuracy and loss to find out how good our model is . Sometimes we also look at precision , recall and confusion matrix.</a:t>
            </a:r>
          </a:p>
          <a:p>
            <a:pPr marL="0" indent="0">
              <a:buNone/>
            </a:pPr>
            <a:r>
              <a:rPr lang="en-IN" sz="2000" dirty="0"/>
              <a:t>6. </a:t>
            </a:r>
            <a:r>
              <a:rPr lang="en-IN" sz="2000" dirty="0">
                <a:solidFill>
                  <a:srgbClr val="FF0000"/>
                </a:solidFill>
              </a:rPr>
              <a:t>Model optimisation </a:t>
            </a:r>
            <a:r>
              <a:rPr lang="en-IN" sz="2000" dirty="0"/>
              <a:t>: This step is done to make the model’s inference more accurate and faster.</a:t>
            </a:r>
          </a:p>
          <a:p>
            <a:pPr marL="0" indent="0">
              <a:buNone/>
            </a:pPr>
            <a:r>
              <a:rPr lang="en-IN" sz="2000" dirty="0"/>
              <a:t>7. </a:t>
            </a:r>
            <a:r>
              <a:rPr lang="en-IN" sz="2000" dirty="0">
                <a:solidFill>
                  <a:srgbClr val="FF0000"/>
                </a:solidFill>
              </a:rPr>
              <a:t>Model Deployment : </a:t>
            </a:r>
            <a:r>
              <a:rPr lang="en-IN" sz="2000" dirty="0"/>
              <a:t>After a model is ready , we need to deploy it to other platforms to use it .</a:t>
            </a:r>
          </a:p>
        </p:txBody>
      </p:sp>
    </p:spTree>
    <p:extLst>
      <p:ext uri="{BB962C8B-B14F-4D97-AF65-F5344CB8AC3E}">
        <p14:creationId xmlns:p14="http://schemas.microsoft.com/office/powerpoint/2010/main" val="1476845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1371599" y="294538"/>
            <a:ext cx="9895951" cy="1033669"/>
          </a:xfrm>
        </p:spPr>
        <p:txBody>
          <a:bodyPr>
            <a:normAutofit/>
          </a:bodyPr>
          <a:lstStyle/>
          <a:p>
            <a:r>
              <a:rPr lang="en-IN" sz="4000" dirty="0">
                <a:solidFill>
                  <a:srgbClr val="FFFFFF"/>
                </a:solidFill>
              </a:rPr>
              <a:t>Data Preprocessing</a:t>
            </a:r>
          </a:p>
        </p:txBody>
      </p:sp>
      <p:sp>
        <p:nvSpPr>
          <p:cNvPr id="3" name="Content Placeholder 2">
            <a:extLst>
              <a:ext uri="{FF2B5EF4-FFF2-40B4-BE49-F238E27FC236}">
                <a16:creationId xmlns:a16="http://schemas.microsoft.com/office/drawing/2014/main" id="{1E15F2C2-FF17-DEA3-99FF-D12E27369FC6}"/>
              </a:ext>
            </a:extLst>
          </p:cNvPr>
          <p:cNvSpPr>
            <a:spLocks noGrp="1"/>
          </p:cNvSpPr>
          <p:nvPr>
            <p:ph idx="1"/>
          </p:nvPr>
        </p:nvSpPr>
        <p:spPr>
          <a:xfrm>
            <a:off x="0" y="1590741"/>
            <a:ext cx="12191996" cy="5267259"/>
          </a:xfrm>
        </p:spPr>
        <p:txBody>
          <a:bodyPr anchor="ctr">
            <a:normAutofit fontScale="92500" lnSpcReduction="10000"/>
          </a:bodyPr>
          <a:lstStyle/>
          <a:p>
            <a:r>
              <a:rPr lang="en-IN" sz="2000" dirty="0">
                <a:solidFill>
                  <a:srgbClr val="FF0000"/>
                </a:solidFill>
              </a:rPr>
              <a:t>Loading the dataset</a:t>
            </a:r>
            <a:r>
              <a:rPr lang="en-IN" sz="2000" dirty="0"/>
              <a:t> : First of all we need to load the required dataset to our model . This can be done in 2 ways , directly from the </a:t>
            </a:r>
            <a:r>
              <a:rPr lang="en-IN" sz="2000" dirty="0" err="1"/>
              <a:t>keras</a:t>
            </a:r>
            <a:r>
              <a:rPr lang="en-IN" sz="2000" dirty="0"/>
              <a:t> or by uploading it manually to the notebook and then loading it using it’s directory path.</a:t>
            </a:r>
          </a:p>
          <a:p>
            <a:pPr marL="0" indent="0">
              <a:buNone/>
            </a:pPr>
            <a:r>
              <a:rPr lang="en-IN" sz="2000" dirty="0"/>
              <a:t>	</a:t>
            </a:r>
            <a:r>
              <a:rPr lang="en-IN" sz="2000" dirty="0">
                <a:solidFill>
                  <a:srgbClr val="00B0F0"/>
                </a:solidFill>
              </a:rPr>
              <a:t>sample code </a:t>
            </a:r>
            <a:r>
              <a:rPr lang="en-IN" sz="2000" dirty="0"/>
              <a:t>: train = </a:t>
            </a:r>
            <a:r>
              <a:rPr lang="en-IN" sz="2000" dirty="0" err="1"/>
              <a:t>pd.read_csv</a:t>
            </a:r>
            <a:r>
              <a:rPr lang="en-IN" sz="2000" dirty="0"/>
              <a:t>('fashion-mnist_train.csv’)</a:t>
            </a:r>
          </a:p>
          <a:p>
            <a:pPr marL="0" indent="0">
              <a:buNone/>
            </a:pPr>
            <a:r>
              <a:rPr lang="en-IN" sz="2000" dirty="0"/>
              <a:t>			     test = </a:t>
            </a:r>
            <a:r>
              <a:rPr lang="en-IN" sz="2000" dirty="0" err="1"/>
              <a:t>pd.read_csv</a:t>
            </a:r>
            <a:r>
              <a:rPr lang="en-IN" sz="2000" dirty="0"/>
              <a:t>('fashion-mnist_test.csv')</a:t>
            </a:r>
          </a:p>
          <a:p>
            <a:r>
              <a:rPr lang="en-IN" sz="2000" dirty="0">
                <a:solidFill>
                  <a:srgbClr val="FF0000"/>
                </a:solidFill>
              </a:rPr>
              <a:t>Determining of Shape </a:t>
            </a:r>
            <a:r>
              <a:rPr lang="en-IN" sz="2000" dirty="0"/>
              <a:t>: After we are ready with the test and train data we need to make sure they are of correct shape for our architecture.</a:t>
            </a:r>
          </a:p>
          <a:p>
            <a:pPr marL="0" indent="0">
              <a:buNone/>
            </a:pPr>
            <a:r>
              <a:rPr lang="en-IN" sz="2000" dirty="0"/>
              <a:t>	</a:t>
            </a:r>
            <a:r>
              <a:rPr lang="en-IN" sz="2000" dirty="0">
                <a:solidFill>
                  <a:srgbClr val="00B0F0"/>
                </a:solidFill>
              </a:rPr>
              <a:t>Sample code </a:t>
            </a:r>
            <a:r>
              <a:rPr lang="en-IN" sz="2000" dirty="0"/>
              <a:t>: </a:t>
            </a:r>
            <a:r>
              <a:rPr lang="fr-FR" sz="2000" dirty="0" err="1"/>
              <a:t>X_train.shape</a:t>
            </a:r>
            <a:r>
              <a:rPr lang="fr-FR" sz="2000" dirty="0"/>
              <a:t>, </a:t>
            </a:r>
            <a:r>
              <a:rPr lang="fr-FR" sz="2000" dirty="0" err="1"/>
              <a:t>y_train.shape</a:t>
            </a:r>
            <a:r>
              <a:rPr lang="en-IN" sz="2000" dirty="0"/>
              <a:t> </a:t>
            </a:r>
          </a:p>
          <a:p>
            <a:pPr marL="0" indent="0">
              <a:buNone/>
            </a:pPr>
            <a:r>
              <a:rPr lang="en-IN" sz="2000" dirty="0"/>
              <a:t>			     </a:t>
            </a:r>
            <a:r>
              <a:rPr lang="es-ES" sz="2000" dirty="0" err="1"/>
              <a:t>X_test.shape</a:t>
            </a:r>
            <a:r>
              <a:rPr lang="es-ES" sz="2000" dirty="0"/>
              <a:t>, </a:t>
            </a:r>
            <a:r>
              <a:rPr lang="es-ES" sz="2000" dirty="0" err="1"/>
              <a:t>y_test.shape</a:t>
            </a:r>
            <a:endParaRPr lang="en-IN" sz="2000" dirty="0"/>
          </a:p>
          <a:p>
            <a:r>
              <a:rPr lang="en-IN" sz="2000" dirty="0">
                <a:solidFill>
                  <a:srgbClr val="FF0000"/>
                </a:solidFill>
              </a:rPr>
              <a:t>Determining of dimensions </a:t>
            </a:r>
            <a:r>
              <a:rPr lang="en-IN" sz="2000" dirty="0"/>
              <a:t>: In some cases we need to change the dimension of our data as per the requirement of our CNN architecture.</a:t>
            </a:r>
          </a:p>
          <a:p>
            <a:pPr marL="0" indent="0">
              <a:buNone/>
            </a:pPr>
            <a:r>
              <a:rPr lang="en-IN" sz="2000" dirty="0"/>
              <a:t>	</a:t>
            </a:r>
            <a:r>
              <a:rPr lang="en-IN" sz="2000" dirty="0">
                <a:solidFill>
                  <a:srgbClr val="00B0F0"/>
                </a:solidFill>
              </a:rPr>
              <a:t>Sample code </a:t>
            </a:r>
            <a:r>
              <a:rPr lang="en-IN" sz="2000" dirty="0"/>
              <a:t>: </a:t>
            </a:r>
            <a:r>
              <a:rPr lang="en-US" sz="2000" dirty="0" err="1"/>
              <a:t>X_train</a:t>
            </a:r>
            <a:r>
              <a:rPr lang="en-US" sz="2000" dirty="0"/>
              <a:t> = </a:t>
            </a:r>
            <a:r>
              <a:rPr lang="en-US" sz="2000" dirty="0" err="1"/>
              <a:t>np.expand_dims</a:t>
            </a:r>
            <a:r>
              <a:rPr lang="en-US" sz="2000" dirty="0"/>
              <a:t>(</a:t>
            </a:r>
            <a:r>
              <a:rPr lang="en-US" sz="2000" dirty="0" err="1"/>
              <a:t>X_train</a:t>
            </a:r>
            <a:r>
              <a:rPr lang="en-US" sz="2000" dirty="0"/>
              <a:t>, -1)</a:t>
            </a:r>
          </a:p>
          <a:p>
            <a:pPr marL="0" indent="0">
              <a:buNone/>
            </a:pPr>
            <a:r>
              <a:rPr lang="en-US" sz="2000" dirty="0"/>
              <a:t>			    </a:t>
            </a:r>
            <a:r>
              <a:rPr lang="en-US" sz="2000" dirty="0" err="1"/>
              <a:t>X_test</a:t>
            </a:r>
            <a:r>
              <a:rPr lang="en-US" sz="2000" dirty="0"/>
              <a:t> = </a:t>
            </a:r>
            <a:r>
              <a:rPr lang="en-US" sz="2000" dirty="0" err="1"/>
              <a:t>np.expand_dims</a:t>
            </a:r>
            <a:r>
              <a:rPr lang="en-US" sz="2000" dirty="0"/>
              <a:t>(</a:t>
            </a:r>
            <a:r>
              <a:rPr lang="en-US" sz="2000" dirty="0" err="1"/>
              <a:t>X_test</a:t>
            </a:r>
            <a:r>
              <a:rPr lang="en-US" sz="2000" dirty="0"/>
              <a:t>, -1)</a:t>
            </a:r>
            <a:endParaRPr lang="en-IN" sz="2000" dirty="0"/>
          </a:p>
          <a:p>
            <a:r>
              <a:rPr lang="en-IN" sz="2000" dirty="0">
                <a:solidFill>
                  <a:srgbClr val="FF0000"/>
                </a:solidFill>
              </a:rPr>
              <a:t>Scaling</a:t>
            </a:r>
            <a:r>
              <a:rPr lang="en-IN" sz="2000" dirty="0"/>
              <a:t> : we need to do this step so that we get a normalized value, doing this sometimes also affects the accuracy by a lot. This step basically incudes dividing the data by 255. </a:t>
            </a:r>
          </a:p>
          <a:p>
            <a:pPr marL="0" indent="0">
              <a:buNone/>
            </a:pPr>
            <a:r>
              <a:rPr lang="en-IN" sz="2000" dirty="0"/>
              <a:t>	</a:t>
            </a:r>
            <a:r>
              <a:rPr lang="en-IN" sz="2000" dirty="0">
                <a:solidFill>
                  <a:srgbClr val="00B0F0"/>
                </a:solidFill>
              </a:rPr>
              <a:t>Sample code </a:t>
            </a:r>
            <a:r>
              <a:rPr lang="en-IN" sz="2000" dirty="0"/>
              <a:t>: </a:t>
            </a:r>
            <a:r>
              <a:rPr lang="en-IN" sz="2000" dirty="0" err="1"/>
              <a:t>X_train</a:t>
            </a:r>
            <a:r>
              <a:rPr lang="en-IN" sz="2000" dirty="0"/>
              <a:t> = </a:t>
            </a:r>
            <a:r>
              <a:rPr lang="en-IN" sz="2000" dirty="0" err="1"/>
              <a:t>X_train</a:t>
            </a:r>
            <a:r>
              <a:rPr lang="en-IN" sz="2000" dirty="0"/>
              <a:t>/255</a:t>
            </a:r>
          </a:p>
          <a:p>
            <a:pPr marL="0" indent="0">
              <a:buNone/>
            </a:pPr>
            <a:r>
              <a:rPr lang="en-IN" sz="2000" dirty="0"/>
              <a:t>			 </a:t>
            </a:r>
            <a:r>
              <a:rPr lang="en-IN" sz="2000" dirty="0" err="1"/>
              <a:t>X_test</a:t>
            </a:r>
            <a:r>
              <a:rPr lang="en-IN" sz="2000" dirty="0"/>
              <a:t> = </a:t>
            </a:r>
            <a:r>
              <a:rPr lang="en-IN" sz="2000" dirty="0" err="1"/>
              <a:t>X_test</a:t>
            </a:r>
            <a:r>
              <a:rPr lang="en-IN" sz="2000" dirty="0"/>
              <a:t>/255</a:t>
            </a:r>
          </a:p>
          <a:p>
            <a:r>
              <a:rPr lang="en-IN" sz="2000" dirty="0">
                <a:solidFill>
                  <a:srgbClr val="FF0000"/>
                </a:solidFill>
              </a:rPr>
              <a:t>Making classes </a:t>
            </a:r>
            <a:r>
              <a:rPr lang="en-IN" sz="2000" dirty="0"/>
              <a:t>: we need to assign numbers to all different types of classes . </a:t>
            </a:r>
          </a:p>
        </p:txBody>
      </p:sp>
    </p:spTree>
    <p:extLst>
      <p:ext uri="{BB962C8B-B14F-4D97-AF65-F5344CB8AC3E}">
        <p14:creationId xmlns:p14="http://schemas.microsoft.com/office/powerpoint/2010/main" val="19716552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1371599" y="294538"/>
            <a:ext cx="9895951" cy="1033669"/>
          </a:xfrm>
        </p:spPr>
        <p:txBody>
          <a:bodyPr>
            <a:normAutofit/>
          </a:bodyPr>
          <a:lstStyle/>
          <a:p>
            <a:r>
              <a:rPr lang="en-US" sz="4000" dirty="0">
                <a:solidFill>
                  <a:srgbClr val="FFFFFF"/>
                </a:solidFill>
              </a:rPr>
              <a:t>Making the model architecture from scratch</a:t>
            </a:r>
            <a:endParaRPr lang="en-IN" sz="4000" dirty="0">
              <a:solidFill>
                <a:srgbClr val="FFFFFF"/>
              </a:solidFill>
            </a:endParaRPr>
          </a:p>
        </p:txBody>
      </p:sp>
      <p:sp>
        <p:nvSpPr>
          <p:cNvPr id="3" name="Content Placeholder 2">
            <a:extLst>
              <a:ext uri="{FF2B5EF4-FFF2-40B4-BE49-F238E27FC236}">
                <a16:creationId xmlns:a16="http://schemas.microsoft.com/office/drawing/2014/main" id="{1E15F2C2-FF17-DEA3-99FF-D12E27369FC6}"/>
              </a:ext>
            </a:extLst>
          </p:cNvPr>
          <p:cNvSpPr>
            <a:spLocks noGrp="1"/>
          </p:cNvSpPr>
          <p:nvPr>
            <p:ph idx="1"/>
          </p:nvPr>
        </p:nvSpPr>
        <p:spPr>
          <a:xfrm>
            <a:off x="0" y="1494568"/>
            <a:ext cx="12191996" cy="5452915"/>
          </a:xfrm>
        </p:spPr>
        <p:txBody>
          <a:bodyPr anchor="ctr">
            <a:normAutofit/>
          </a:bodyPr>
          <a:lstStyle/>
          <a:p>
            <a:pPr marL="0" indent="0">
              <a:buNone/>
            </a:pPr>
            <a:r>
              <a:rPr lang="en-IN" sz="2000" dirty="0"/>
              <a:t>To initiate making the architecture we use the code : </a:t>
            </a:r>
            <a:r>
              <a:rPr lang="en-IN" sz="2000" dirty="0">
                <a:solidFill>
                  <a:srgbClr val="FF0000"/>
                </a:solidFill>
              </a:rPr>
              <a:t>model = Sequential()</a:t>
            </a:r>
          </a:p>
          <a:p>
            <a:pPr marL="0" indent="0">
              <a:buNone/>
            </a:pPr>
            <a:r>
              <a:rPr lang="en-IN" sz="2000" dirty="0"/>
              <a:t>After this we need to add layer by layer to make a whole CNN architecture . We will now discuss different types of Layers available and how to use them .</a:t>
            </a:r>
          </a:p>
          <a:p>
            <a:pPr marL="0" indent="0">
              <a:buNone/>
            </a:pPr>
            <a:r>
              <a:rPr lang="en-IN" sz="2000" dirty="0">
                <a:solidFill>
                  <a:srgbClr val="FF0000"/>
                </a:solidFill>
              </a:rPr>
              <a:t>Convolution layer </a:t>
            </a:r>
            <a:r>
              <a:rPr lang="en-IN" sz="2000" dirty="0"/>
              <a:t>: </a:t>
            </a:r>
            <a:r>
              <a:rPr lang="en-US" sz="2000" dirty="0"/>
              <a:t>convolutional layers are designed to leverage the inherent spatial structure of data, capture local patterns, and learn hierarchical representations, making them well-suited for tasks involving images, videos, and other grid-like data.</a:t>
            </a:r>
          </a:p>
          <a:p>
            <a:pPr marL="0" indent="0">
              <a:buNone/>
            </a:pPr>
            <a:r>
              <a:rPr lang="en-US" sz="2000" dirty="0">
                <a:solidFill>
                  <a:srgbClr val="00B0F0"/>
                </a:solidFill>
              </a:rPr>
              <a:t>Sample code </a:t>
            </a:r>
            <a:r>
              <a:rPr lang="en-US" sz="2000" dirty="0"/>
              <a:t>:</a:t>
            </a:r>
            <a:r>
              <a:rPr lang="en-US" sz="2000" dirty="0" err="1"/>
              <a:t>model.add</a:t>
            </a:r>
            <a:r>
              <a:rPr lang="en-US" sz="2000" dirty="0"/>
              <a:t>(Conv2D(filters=32, </a:t>
            </a:r>
            <a:r>
              <a:rPr lang="en-US" sz="2000" dirty="0" err="1"/>
              <a:t>kernel_size</a:t>
            </a:r>
            <a:r>
              <a:rPr lang="en-US" sz="2000" dirty="0"/>
              <a:t>=(3, 3), activation='</a:t>
            </a:r>
            <a:r>
              <a:rPr lang="en-US" sz="2000" dirty="0" err="1"/>
              <a:t>relu</a:t>
            </a:r>
            <a:r>
              <a:rPr lang="en-US" sz="2000" dirty="0"/>
              <a:t>', strides=1,    	              padding='same',</a:t>
            </a:r>
            <a:r>
              <a:rPr lang="en-US" sz="2000" dirty="0" err="1"/>
              <a:t>data_format</a:t>
            </a:r>
            <a:r>
              <a:rPr lang="en-US" sz="2000" dirty="0"/>
              <a:t>='</a:t>
            </a:r>
            <a:r>
              <a:rPr lang="en-US" sz="2000" dirty="0" err="1"/>
              <a:t>channels_last</a:t>
            </a:r>
            <a:r>
              <a:rPr lang="en-US" sz="2000" dirty="0"/>
              <a:t>', </a:t>
            </a:r>
            <a:r>
              <a:rPr lang="en-US" sz="2000" dirty="0" err="1"/>
              <a:t>input_shape</a:t>
            </a:r>
            <a:r>
              <a:rPr lang="en-US" sz="2000" dirty="0"/>
              <a:t>=(28,28,1))) </a:t>
            </a:r>
          </a:p>
          <a:p>
            <a:pPr marL="0" indent="0">
              <a:buNone/>
            </a:pPr>
            <a:endParaRPr lang="en-US" sz="2000" dirty="0"/>
          </a:p>
          <a:p>
            <a:pPr marL="0" indent="0">
              <a:buNone/>
            </a:pPr>
            <a:r>
              <a:rPr lang="en-US" sz="2000" dirty="0"/>
              <a:t>Here we can also change the kernel size , activation function , unit of strides, padding </a:t>
            </a:r>
            <a:r>
              <a:rPr lang="en-US" sz="2000" dirty="0" err="1"/>
              <a:t>etc</a:t>
            </a:r>
            <a:r>
              <a:rPr lang="en-US" sz="2000" dirty="0"/>
              <a:t> for our layer.</a:t>
            </a:r>
          </a:p>
          <a:p>
            <a:pPr marL="0" indent="0">
              <a:buNone/>
            </a:pPr>
            <a:r>
              <a:rPr lang="en-US" sz="2000" dirty="0">
                <a:solidFill>
                  <a:srgbClr val="FF0000"/>
                </a:solidFill>
              </a:rPr>
              <a:t>Batch normalization layer </a:t>
            </a:r>
            <a:r>
              <a:rPr lang="en-US" sz="2000" dirty="0"/>
              <a:t>: Batch normalization is a technique commonly used in CNN architectures to improve the training and performance of the model. It addresses the internal covariate shift problem and provides several benefits</a:t>
            </a:r>
          </a:p>
          <a:p>
            <a:pPr marL="0" indent="0">
              <a:buNone/>
            </a:pPr>
            <a:r>
              <a:rPr lang="en-US" sz="2000" dirty="0">
                <a:solidFill>
                  <a:srgbClr val="00B0F0"/>
                </a:solidFill>
              </a:rPr>
              <a:t>Sample code </a:t>
            </a:r>
            <a:r>
              <a:rPr lang="en-US" sz="2000" dirty="0"/>
              <a:t>: </a:t>
            </a:r>
            <a:r>
              <a:rPr lang="en-US" sz="2000" dirty="0" err="1"/>
              <a:t>model.add</a:t>
            </a:r>
            <a:r>
              <a:rPr lang="en-US" sz="2000" dirty="0"/>
              <a:t>(</a:t>
            </a:r>
            <a:r>
              <a:rPr lang="en-US" sz="2000" dirty="0" err="1"/>
              <a:t>BatchNormalization</a:t>
            </a:r>
            <a:r>
              <a:rPr lang="en-US" sz="2000" dirty="0"/>
              <a:t>())</a:t>
            </a:r>
          </a:p>
          <a:p>
            <a:pPr marL="0" indent="0">
              <a:buNone/>
            </a:pPr>
            <a:endParaRPr lang="en-IN" sz="2000" dirty="0"/>
          </a:p>
        </p:txBody>
      </p:sp>
    </p:spTree>
    <p:extLst>
      <p:ext uri="{BB962C8B-B14F-4D97-AF65-F5344CB8AC3E}">
        <p14:creationId xmlns:p14="http://schemas.microsoft.com/office/powerpoint/2010/main" val="24515751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1371599" y="294538"/>
            <a:ext cx="9895951" cy="1033669"/>
          </a:xfrm>
        </p:spPr>
        <p:txBody>
          <a:bodyPr>
            <a:normAutofit/>
          </a:bodyPr>
          <a:lstStyle/>
          <a:p>
            <a:r>
              <a:rPr lang="en-US" sz="4000" dirty="0">
                <a:solidFill>
                  <a:srgbClr val="FFFFFF"/>
                </a:solidFill>
              </a:rPr>
              <a:t>Making the model architecture from scratch</a:t>
            </a:r>
            <a:endParaRPr lang="en-IN" sz="4000" dirty="0">
              <a:solidFill>
                <a:srgbClr val="FFFFFF"/>
              </a:solidFill>
            </a:endParaRPr>
          </a:p>
        </p:txBody>
      </p:sp>
      <p:sp>
        <p:nvSpPr>
          <p:cNvPr id="3" name="Content Placeholder 2">
            <a:extLst>
              <a:ext uri="{FF2B5EF4-FFF2-40B4-BE49-F238E27FC236}">
                <a16:creationId xmlns:a16="http://schemas.microsoft.com/office/drawing/2014/main" id="{1E15F2C2-FF17-DEA3-99FF-D12E27369FC6}"/>
              </a:ext>
            </a:extLst>
          </p:cNvPr>
          <p:cNvSpPr>
            <a:spLocks noGrp="1"/>
          </p:cNvSpPr>
          <p:nvPr>
            <p:ph idx="1"/>
          </p:nvPr>
        </p:nvSpPr>
        <p:spPr>
          <a:xfrm>
            <a:off x="4" y="1535428"/>
            <a:ext cx="12191996" cy="5322572"/>
          </a:xfrm>
        </p:spPr>
        <p:txBody>
          <a:bodyPr anchor="ctr">
            <a:normAutofit/>
          </a:bodyPr>
          <a:lstStyle/>
          <a:p>
            <a:pPr marL="0" indent="0">
              <a:buNone/>
            </a:pPr>
            <a:r>
              <a:rPr lang="en-US" sz="2000" dirty="0">
                <a:solidFill>
                  <a:srgbClr val="FF0000"/>
                </a:solidFill>
              </a:rPr>
              <a:t>Dropout layer </a:t>
            </a:r>
            <a:r>
              <a:rPr lang="en-US" sz="2000" dirty="0"/>
              <a:t>: The dropout layer is a regularization technique commonly used in CNN model architectures to prevent overfitting and improve generalization. It introduces random noise and imposes a form of regularization during training by temporarily "dropping out" a random subset of units/neurons from the network</a:t>
            </a:r>
          </a:p>
          <a:p>
            <a:pPr marL="0" indent="0">
              <a:buNone/>
            </a:pPr>
            <a:r>
              <a:rPr lang="en-US" sz="2000" dirty="0">
                <a:solidFill>
                  <a:srgbClr val="00B0F0"/>
                </a:solidFill>
              </a:rPr>
              <a:t>Sample code </a:t>
            </a:r>
            <a:r>
              <a:rPr lang="en-US" sz="2000" dirty="0"/>
              <a:t>: </a:t>
            </a:r>
            <a:r>
              <a:rPr lang="en-US" sz="2000" dirty="0" err="1"/>
              <a:t>model.add</a:t>
            </a:r>
            <a:r>
              <a:rPr lang="en-US" sz="2000" dirty="0"/>
              <a:t>(Dropout(0.25))</a:t>
            </a:r>
          </a:p>
          <a:p>
            <a:pPr marL="0" indent="0">
              <a:buNone/>
            </a:pPr>
            <a:r>
              <a:rPr lang="en-US" sz="2000" dirty="0">
                <a:solidFill>
                  <a:srgbClr val="FF0000"/>
                </a:solidFill>
              </a:rPr>
              <a:t>Max Pooling layer </a:t>
            </a:r>
            <a:r>
              <a:rPr lang="en-US" sz="2000" dirty="0"/>
              <a:t>: The max pooling layer is a fundamental component of CNN model architectures that provides several benefits for feature extraction and spatial </a:t>
            </a:r>
            <a:r>
              <a:rPr lang="en-US" sz="2000" dirty="0" err="1"/>
              <a:t>downsampling</a:t>
            </a:r>
            <a:endParaRPr lang="en-US" sz="2000" dirty="0"/>
          </a:p>
          <a:p>
            <a:pPr marL="0" indent="0">
              <a:buNone/>
            </a:pPr>
            <a:r>
              <a:rPr lang="en-US" sz="2000" dirty="0">
                <a:solidFill>
                  <a:srgbClr val="00B0F0"/>
                </a:solidFill>
              </a:rPr>
              <a:t>Sample code </a:t>
            </a:r>
            <a:r>
              <a:rPr lang="en-US" sz="2000" dirty="0"/>
              <a:t>: </a:t>
            </a:r>
            <a:r>
              <a:rPr lang="en-US" sz="2000" dirty="0" err="1"/>
              <a:t>model.add</a:t>
            </a:r>
            <a:r>
              <a:rPr lang="en-US" sz="2000" dirty="0"/>
              <a:t>(MaxPooling2D(</a:t>
            </a:r>
            <a:r>
              <a:rPr lang="en-US" sz="2000" dirty="0" err="1"/>
              <a:t>pool_size</a:t>
            </a:r>
            <a:r>
              <a:rPr lang="en-US" sz="2000" dirty="0"/>
              <a:t>=(2, 2)))</a:t>
            </a:r>
          </a:p>
          <a:p>
            <a:pPr marL="0" indent="0">
              <a:buNone/>
            </a:pPr>
            <a:r>
              <a:rPr lang="en-US" sz="2000" dirty="0">
                <a:solidFill>
                  <a:srgbClr val="FF0000"/>
                </a:solidFill>
              </a:rPr>
              <a:t>Flatten layer </a:t>
            </a:r>
            <a:r>
              <a:rPr lang="en-US" sz="2000" dirty="0"/>
              <a:t>: The flatten layer is used in CNN model architectures to reshape the multidimensional feature maps produced by the convolutional and pooling layers into a one-dimensional vector</a:t>
            </a:r>
          </a:p>
          <a:p>
            <a:pPr marL="0" indent="0">
              <a:buNone/>
            </a:pPr>
            <a:r>
              <a:rPr lang="en-US" sz="2000" dirty="0">
                <a:solidFill>
                  <a:srgbClr val="00B0F0"/>
                </a:solidFill>
              </a:rPr>
              <a:t>Sample code </a:t>
            </a:r>
            <a:r>
              <a:rPr lang="en-US" sz="2000" dirty="0"/>
              <a:t>: </a:t>
            </a:r>
            <a:r>
              <a:rPr lang="en-US" sz="2000" dirty="0" err="1"/>
              <a:t>model.add</a:t>
            </a:r>
            <a:r>
              <a:rPr lang="en-US" sz="2000" dirty="0"/>
              <a:t>(Flatten())</a:t>
            </a:r>
          </a:p>
          <a:p>
            <a:pPr marL="0" indent="0">
              <a:buNone/>
            </a:pPr>
            <a:r>
              <a:rPr lang="en-US" sz="2000" dirty="0">
                <a:solidFill>
                  <a:srgbClr val="FF0000"/>
                </a:solidFill>
              </a:rPr>
              <a:t>Dense layer </a:t>
            </a:r>
            <a:r>
              <a:rPr lang="en-US" sz="2000" dirty="0"/>
              <a:t>: The dense layer, also known as a fully connected layer, is used in CNN model architectures to perform high-level reasoning and decision-making based on the features extracted by the convolutional and pooling layers.</a:t>
            </a:r>
          </a:p>
          <a:p>
            <a:pPr marL="0" indent="0">
              <a:buNone/>
            </a:pPr>
            <a:r>
              <a:rPr lang="en-US" sz="2000" dirty="0">
                <a:solidFill>
                  <a:srgbClr val="00B0F0"/>
                </a:solidFill>
              </a:rPr>
              <a:t>Sample code </a:t>
            </a:r>
            <a:r>
              <a:rPr lang="en-US" sz="2000" dirty="0"/>
              <a:t>: </a:t>
            </a:r>
            <a:r>
              <a:rPr lang="en-US" sz="2000" dirty="0" err="1"/>
              <a:t>model.add</a:t>
            </a:r>
            <a:r>
              <a:rPr lang="en-US" sz="2000" dirty="0"/>
              <a:t>(Dense(10, activation='</a:t>
            </a:r>
            <a:r>
              <a:rPr lang="en-US" sz="2000" dirty="0" err="1"/>
              <a:t>softmax</a:t>
            </a:r>
            <a:r>
              <a:rPr lang="en-US" sz="2000" dirty="0"/>
              <a:t>'))</a:t>
            </a:r>
            <a:endParaRPr lang="en-IN" sz="2000" dirty="0"/>
          </a:p>
          <a:p>
            <a:pPr marL="0" indent="0">
              <a:buNone/>
            </a:pPr>
            <a:endParaRPr lang="en-IN" sz="2000" dirty="0"/>
          </a:p>
        </p:txBody>
      </p:sp>
    </p:spTree>
    <p:extLst>
      <p:ext uri="{BB962C8B-B14F-4D97-AF65-F5344CB8AC3E}">
        <p14:creationId xmlns:p14="http://schemas.microsoft.com/office/powerpoint/2010/main" val="5167567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1371599" y="294538"/>
            <a:ext cx="9895951" cy="1033669"/>
          </a:xfrm>
        </p:spPr>
        <p:txBody>
          <a:bodyPr>
            <a:normAutofit fontScale="90000"/>
          </a:bodyPr>
          <a:lstStyle/>
          <a:p>
            <a:r>
              <a:rPr lang="en-IN" sz="4000" dirty="0">
                <a:solidFill>
                  <a:srgbClr val="FFFFFF"/>
                </a:solidFill>
              </a:rPr>
              <a:t>Model training </a:t>
            </a:r>
            <a:br>
              <a:rPr lang="en-IN" sz="4000" dirty="0">
                <a:solidFill>
                  <a:srgbClr val="FFFFFF"/>
                </a:solidFill>
              </a:rPr>
            </a:br>
            <a:endParaRPr lang="en-IN" sz="4000" dirty="0">
              <a:solidFill>
                <a:srgbClr val="FFFFFF"/>
              </a:solidFill>
            </a:endParaRPr>
          </a:p>
        </p:txBody>
      </p:sp>
      <p:sp>
        <p:nvSpPr>
          <p:cNvPr id="3" name="Content Placeholder 2">
            <a:extLst>
              <a:ext uri="{FF2B5EF4-FFF2-40B4-BE49-F238E27FC236}">
                <a16:creationId xmlns:a16="http://schemas.microsoft.com/office/drawing/2014/main" id="{1E15F2C2-FF17-DEA3-99FF-D12E27369FC6}"/>
              </a:ext>
            </a:extLst>
          </p:cNvPr>
          <p:cNvSpPr>
            <a:spLocks noGrp="1"/>
          </p:cNvSpPr>
          <p:nvPr>
            <p:ph idx="1"/>
          </p:nvPr>
        </p:nvSpPr>
        <p:spPr>
          <a:xfrm>
            <a:off x="859535" y="1885279"/>
            <a:ext cx="9724031" cy="3683358"/>
          </a:xfrm>
        </p:spPr>
        <p:txBody>
          <a:bodyPr anchor="ctr">
            <a:normAutofit/>
          </a:bodyPr>
          <a:lstStyle/>
          <a:p>
            <a:r>
              <a:rPr lang="en-IN" sz="2000" dirty="0"/>
              <a:t>Before training the model we need to </a:t>
            </a:r>
            <a:r>
              <a:rPr lang="en-IN" sz="2000" dirty="0">
                <a:solidFill>
                  <a:srgbClr val="FF0000"/>
                </a:solidFill>
              </a:rPr>
              <a:t>compile the model </a:t>
            </a:r>
            <a:r>
              <a:rPr lang="en-IN" sz="2000" dirty="0"/>
              <a:t>, this includes specifying the optimizer , which loss calculating algorithm is used and the metrics.</a:t>
            </a:r>
          </a:p>
          <a:p>
            <a:pPr marL="0" indent="0">
              <a:buNone/>
            </a:pPr>
            <a:r>
              <a:rPr lang="en-IN" sz="2000" dirty="0"/>
              <a:t>	</a:t>
            </a:r>
            <a:r>
              <a:rPr lang="en-IN" sz="2000" dirty="0">
                <a:solidFill>
                  <a:srgbClr val="00B0F0"/>
                </a:solidFill>
              </a:rPr>
              <a:t>Sample Code </a:t>
            </a:r>
            <a:r>
              <a:rPr lang="en-IN" sz="2000" dirty="0"/>
              <a:t>: cnn_model3.compile(optimizer='</a:t>
            </a:r>
            <a:r>
              <a:rPr lang="en-IN" sz="2000" dirty="0" err="1"/>
              <a:t>adam</a:t>
            </a:r>
            <a:r>
              <a:rPr lang="en-IN" sz="2000" dirty="0"/>
              <a:t>', loss= 				 			     '</a:t>
            </a:r>
            <a:r>
              <a:rPr lang="en-IN" sz="2000" dirty="0" err="1"/>
              <a:t>sparse_categorical_crossentropy</a:t>
            </a:r>
            <a:r>
              <a:rPr lang="en-IN" sz="2000" dirty="0"/>
              <a:t>', metrics=['accuracy’]) </a:t>
            </a:r>
          </a:p>
          <a:p>
            <a:r>
              <a:rPr lang="en-IN" sz="2000" dirty="0">
                <a:solidFill>
                  <a:srgbClr val="FF0000"/>
                </a:solidFill>
              </a:rPr>
              <a:t>Training the model</a:t>
            </a:r>
            <a:r>
              <a:rPr lang="en-IN" sz="2000" dirty="0"/>
              <a:t> is basically teaching it how to predict and we can change some parameters such as epochs , batch size and verbose to make sure its trained in a better way.</a:t>
            </a:r>
          </a:p>
          <a:p>
            <a:pPr marL="0" indent="0">
              <a:buNone/>
            </a:pPr>
            <a:r>
              <a:rPr lang="en-IN" sz="2000" dirty="0"/>
              <a:t>	 </a:t>
            </a:r>
            <a:r>
              <a:rPr lang="en-IN" sz="2000" dirty="0">
                <a:solidFill>
                  <a:srgbClr val="00B0F0"/>
                </a:solidFill>
              </a:rPr>
              <a:t>Sample Code </a:t>
            </a:r>
            <a:r>
              <a:rPr lang="en-IN" sz="2000" dirty="0"/>
              <a:t>: cnn_model3.fit(</a:t>
            </a:r>
            <a:r>
              <a:rPr lang="en-IN" sz="2000" dirty="0" err="1"/>
              <a:t>X_train</a:t>
            </a:r>
            <a:r>
              <a:rPr lang="en-IN" sz="2000" dirty="0"/>
              <a:t>, </a:t>
            </a:r>
            <a:r>
              <a:rPr lang="en-IN" sz="2000" dirty="0" err="1"/>
              <a:t>y_train</a:t>
            </a:r>
            <a:r>
              <a:rPr lang="en-IN" sz="2000" dirty="0"/>
              <a:t>, epochs=40, </a:t>
            </a:r>
            <a:r>
              <a:rPr lang="en-IN" sz="2000" dirty="0" err="1"/>
              <a:t>batch_size</a:t>
            </a:r>
            <a:r>
              <a:rPr lang="en-IN" sz="2000" dirty="0"/>
              <a:t>=64, verbose=1, 			      </a:t>
            </a:r>
            <a:r>
              <a:rPr lang="en-IN" sz="2000" dirty="0" err="1"/>
              <a:t>validation_data</a:t>
            </a:r>
            <a:r>
              <a:rPr lang="en-IN" sz="2000" dirty="0"/>
              <a:t>=(</a:t>
            </a:r>
            <a:r>
              <a:rPr lang="en-IN" sz="2000" dirty="0" err="1"/>
              <a:t>X_validation</a:t>
            </a:r>
            <a:r>
              <a:rPr lang="en-IN" sz="2000" dirty="0"/>
              <a:t>, </a:t>
            </a:r>
            <a:r>
              <a:rPr lang="en-IN" sz="2000" dirty="0" err="1"/>
              <a:t>y_validation</a:t>
            </a:r>
            <a:r>
              <a:rPr lang="en-IN" sz="2000" dirty="0"/>
              <a:t>))</a:t>
            </a:r>
          </a:p>
        </p:txBody>
      </p:sp>
    </p:spTree>
    <p:extLst>
      <p:ext uri="{BB962C8B-B14F-4D97-AF65-F5344CB8AC3E}">
        <p14:creationId xmlns:p14="http://schemas.microsoft.com/office/powerpoint/2010/main" val="6298945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579092-6305-9F5F-18C7-8BA5A4472B2D}"/>
              </a:ext>
            </a:extLst>
          </p:cNvPr>
          <p:cNvSpPr>
            <a:spLocks noGrp="1"/>
          </p:cNvSpPr>
          <p:nvPr>
            <p:ph type="title"/>
          </p:nvPr>
        </p:nvSpPr>
        <p:spPr>
          <a:xfrm>
            <a:off x="1371599" y="294538"/>
            <a:ext cx="9895951" cy="1033669"/>
          </a:xfrm>
        </p:spPr>
        <p:txBody>
          <a:bodyPr>
            <a:normAutofit/>
          </a:bodyPr>
          <a:lstStyle/>
          <a:p>
            <a:r>
              <a:rPr lang="en-IN" sz="4000" dirty="0">
                <a:solidFill>
                  <a:srgbClr val="FFFFFF"/>
                </a:solidFill>
              </a:rPr>
              <a:t>Hyperparameter Tuning</a:t>
            </a:r>
          </a:p>
        </p:txBody>
      </p:sp>
      <p:sp>
        <p:nvSpPr>
          <p:cNvPr id="3" name="Content Placeholder 2">
            <a:extLst>
              <a:ext uri="{FF2B5EF4-FFF2-40B4-BE49-F238E27FC236}">
                <a16:creationId xmlns:a16="http://schemas.microsoft.com/office/drawing/2014/main" id="{1E15F2C2-FF17-DEA3-99FF-D12E27369FC6}"/>
              </a:ext>
            </a:extLst>
          </p:cNvPr>
          <p:cNvSpPr>
            <a:spLocks noGrp="1"/>
          </p:cNvSpPr>
          <p:nvPr>
            <p:ph idx="1"/>
          </p:nvPr>
        </p:nvSpPr>
        <p:spPr>
          <a:xfrm>
            <a:off x="1129898" y="1464230"/>
            <a:ext cx="9724031" cy="3683358"/>
          </a:xfrm>
        </p:spPr>
        <p:txBody>
          <a:bodyPr anchor="ctr">
            <a:normAutofit/>
          </a:bodyPr>
          <a:lstStyle/>
          <a:p>
            <a:r>
              <a:rPr lang="en-US" sz="2000" dirty="0">
                <a:solidFill>
                  <a:srgbClr val="FF0000"/>
                </a:solidFill>
              </a:rPr>
              <a:t>Hyperparameter Tuning </a:t>
            </a:r>
            <a:r>
              <a:rPr lang="en-US" sz="2000" dirty="0"/>
              <a:t>is basically experimenting with different hyperparameters, such as learning rate, batch size, number of filters, and number of layers, to find the optimal configuration. Utilize techniques like learning rate schedules or early stopping to improve model performance.</a:t>
            </a:r>
          </a:p>
          <a:p>
            <a:pPr marL="0" indent="0">
              <a:buNone/>
            </a:pPr>
            <a:r>
              <a:rPr lang="en-US" sz="2000" dirty="0"/>
              <a:t>	</a:t>
            </a:r>
            <a:r>
              <a:rPr lang="en-US" sz="2000" dirty="0">
                <a:solidFill>
                  <a:srgbClr val="00B0F0"/>
                </a:solidFill>
              </a:rPr>
              <a:t>Sample code </a:t>
            </a:r>
            <a:r>
              <a:rPr lang="en-US" sz="2000" dirty="0"/>
              <a:t>: optimizer = Adam(</a:t>
            </a:r>
            <a:r>
              <a:rPr lang="en-US" sz="2000" dirty="0" err="1"/>
              <a:t>lr</a:t>
            </a:r>
            <a:r>
              <a:rPr lang="en-US" sz="2000" dirty="0"/>
              <a:t>=0.001, beta_1=0.9, beta_2=0.999 )</a:t>
            </a:r>
          </a:p>
          <a:p>
            <a:pPr marL="0" indent="0">
              <a:buNone/>
            </a:pPr>
            <a:r>
              <a:rPr lang="en-US" sz="2000" dirty="0"/>
              <a:t>			     </a:t>
            </a:r>
            <a:r>
              <a:rPr lang="en-US" sz="2000" dirty="0" err="1"/>
              <a:t>reduce_lr</a:t>
            </a:r>
            <a:r>
              <a:rPr lang="en-US" sz="2000" dirty="0"/>
              <a:t> = </a:t>
            </a:r>
            <a:r>
              <a:rPr lang="en-US" sz="2000" dirty="0" err="1"/>
              <a:t>LearningRateScheduler</a:t>
            </a:r>
            <a:r>
              <a:rPr lang="en-US" sz="2000" dirty="0"/>
              <a:t>(lambda x: 1e-3 * 0.9 ** x)</a:t>
            </a:r>
            <a:endParaRPr lang="en-IN" sz="2000" dirty="0"/>
          </a:p>
        </p:txBody>
      </p:sp>
    </p:spTree>
    <p:extLst>
      <p:ext uri="{BB962C8B-B14F-4D97-AF65-F5344CB8AC3E}">
        <p14:creationId xmlns:p14="http://schemas.microsoft.com/office/powerpoint/2010/main" val="1108443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Blue Modern Annual Company Report Presentation</Template>
  <TotalTime>976</TotalTime>
  <Words>2491</Words>
  <Application>Microsoft Office PowerPoint</Application>
  <PresentationFormat>Widescreen</PresentationFormat>
  <Paragraphs>164</Paragraphs>
  <Slides>28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Amasis MT Pro Medium</vt:lpstr>
      <vt:lpstr>Arial</vt:lpstr>
      <vt:lpstr>Calibri</vt:lpstr>
      <vt:lpstr>Poppins Bold</vt:lpstr>
      <vt:lpstr>Office Theme</vt:lpstr>
      <vt:lpstr>PowerPoint Presentation</vt:lpstr>
      <vt:lpstr>CONQUERING FASHION MNIST WITH CNNs USING COMPUTER VISION</vt:lpstr>
      <vt:lpstr>Introduction</vt:lpstr>
      <vt:lpstr>My Approach</vt:lpstr>
      <vt:lpstr>Data Preprocessing</vt:lpstr>
      <vt:lpstr>Making the model architecture from scratch</vt:lpstr>
      <vt:lpstr>Making the model architecture from scratch</vt:lpstr>
      <vt:lpstr>Model training  </vt:lpstr>
      <vt:lpstr>Hyperparameter Tuning</vt:lpstr>
      <vt:lpstr>Model Evaluation </vt:lpstr>
      <vt:lpstr>Model optimisation and Deployment </vt:lpstr>
      <vt:lpstr>CNN Models made by me </vt:lpstr>
      <vt:lpstr>Model 1 : MAIN_Fashionmnistcnn_AshutoshJha </vt:lpstr>
      <vt:lpstr>Model 1 : MAIN_Fashionmnistcnn_AshutoshJha      UN-OPTIMIZED ACCURACY, LOSS AND BASELINE INFERENCE LATENCY </vt:lpstr>
      <vt:lpstr>Model 1 : MAIN_Fashionmnistcnn_AshutoshJha       OPTIMIZED ACCURACY, LOSS AND BASELINE INFERENCE LATENCY </vt:lpstr>
      <vt:lpstr>Model 1 : MAIN_Fashionmnistcnn_AshutoshJha       LOSS AND ACCURACY GRAPH</vt:lpstr>
      <vt:lpstr>Model 1 : MAIN_Fashionmnistcnn_AshutoshJha      CLASSIFICATION REPORT &amp;  CONFUSION MATRIX </vt:lpstr>
      <vt:lpstr>Model 2 : 1stBackup_Ashutoshjha </vt:lpstr>
      <vt:lpstr>Model 2 : 1stBackup_Ashutoshjha      UN-OPTIMIZED ACCURACY, LOSS AND BASELINE INFERENCE LATENCY </vt:lpstr>
      <vt:lpstr>Model 2 : 1stBackup_Ashutoshjha       OPTIMIZED ACCURACY, LOSS AND BASELINE INFERENCE LATENCY </vt:lpstr>
      <vt:lpstr>Model 2 : 1stBackup_Ashutoshjha      CLASSIFICATION REPORT &amp;  CONFUSION MATRIX </vt:lpstr>
      <vt:lpstr>Model 3 : 2ndBackup_cnnAshutosh </vt:lpstr>
      <vt:lpstr>Model 3 : 2ndBackup_cnnAshutosh      UN-OPTIMIZED ACCURACY AND BASELINE INFERENCE LATENCY </vt:lpstr>
      <vt:lpstr>Model 3 : 2ndBackup_cnnAshutosh       OPTIMIZED ACCURACY AND BASELINE INFERENCE LATENCY </vt:lpstr>
      <vt:lpstr>RESULTS</vt:lpstr>
      <vt:lpstr>Conclusion</vt:lpstr>
      <vt:lpstr>Project Link</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ASHUTOSH JHA - 210907370</dc:creator>
  <cp:lastModifiedBy>ASHUTOSH JHA - 210907370</cp:lastModifiedBy>
  <cp:revision>16</cp:revision>
  <dcterms:created xsi:type="dcterms:W3CDTF">2023-07-14T22:41:45Z</dcterms:created>
  <dcterms:modified xsi:type="dcterms:W3CDTF">2023-07-15T14:58:03Z</dcterms:modified>
</cp:coreProperties>
</file>

<file path=docProps/thumbnail.jpeg>
</file>